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308" r:id="rId2"/>
    <p:sldId id="282" r:id="rId3"/>
    <p:sldId id="291" r:id="rId4"/>
    <p:sldId id="257" r:id="rId5"/>
    <p:sldId id="287" r:id="rId6"/>
    <p:sldId id="300" r:id="rId7"/>
    <p:sldId id="289" r:id="rId8"/>
    <p:sldId id="305" r:id="rId9"/>
    <p:sldId id="301" r:id="rId10"/>
    <p:sldId id="302" r:id="rId11"/>
    <p:sldId id="266" r:id="rId12"/>
    <p:sldId id="274" r:id="rId13"/>
    <p:sldId id="306" r:id="rId14"/>
    <p:sldId id="295" r:id="rId15"/>
    <p:sldId id="303" r:id="rId16"/>
    <p:sldId id="258" r:id="rId17"/>
    <p:sldId id="294" r:id="rId18"/>
    <p:sldId id="286" r:id="rId19"/>
    <p:sldId id="304" r:id="rId20"/>
    <p:sldId id="310" r:id="rId21"/>
    <p:sldId id="312" r:id="rId22"/>
    <p:sldId id="311" r:id="rId23"/>
    <p:sldId id="317" r:id="rId24"/>
    <p:sldId id="313" r:id="rId25"/>
    <p:sldId id="30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41DC"/>
    <a:srgbClr val="041A58"/>
    <a:srgbClr val="01035B"/>
    <a:srgbClr val="0D0755"/>
    <a:srgbClr val="CC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38" autoAdjust="0"/>
    <p:restoredTop sz="94660"/>
  </p:normalViewPr>
  <p:slideViewPr>
    <p:cSldViewPr>
      <p:cViewPr>
        <p:scale>
          <a:sx n="66" d="100"/>
          <a:sy n="66" d="100"/>
        </p:scale>
        <p:origin x="-157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4F2339-A85F-4EA0-BC34-470B9CA9229B}" type="datetimeFigureOut">
              <a:rPr lang="en-GB" smtClean="0"/>
              <a:t>13/04/2015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F7696-6126-4376-A6CF-A60A448F24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823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Like a kaleidoscope in which the view changes as it is rotated, any collaboration can be transformed as issues are addressed in this way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F7696-6126-4376-A6CF-A60A448F242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727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65CA-1D83-40E7-9BB8-98F6579AA07B}" type="datetimeFigureOut">
              <a:rPr lang="en-GB" smtClean="0"/>
              <a:t>13/04/2015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39AC-2C53-4032-A18A-80AC5D376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65CA-1D83-40E7-9BB8-98F6579AA07B}" type="datetimeFigureOut">
              <a:rPr lang="en-GB" smtClean="0"/>
              <a:t>13/04/2015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39AC-2C53-4032-A18A-80AC5D376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202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65CA-1D83-40E7-9BB8-98F6579AA07B}" type="datetimeFigureOut">
              <a:rPr lang="en-GB" smtClean="0"/>
              <a:t>13/04/2015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39AC-2C53-4032-A18A-80AC5D376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836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65CA-1D83-40E7-9BB8-98F6579AA07B}" type="datetimeFigureOut">
              <a:rPr lang="en-GB" smtClean="0"/>
              <a:t>13/04/2015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39AC-2C53-4032-A18A-80AC5D376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759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65CA-1D83-40E7-9BB8-98F6579AA07B}" type="datetimeFigureOut">
              <a:rPr lang="en-GB" smtClean="0"/>
              <a:t>13/04/2015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39AC-2C53-4032-A18A-80AC5D376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028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65CA-1D83-40E7-9BB8-98F6579AA07B}" type="datetimeFigureOut">
              <a:rPr lang="en-GB" smtClean="0"/>
              <a:t>13/04/2015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39AC-2C53-4032-A18A-80AC5D376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6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65CA-1D83-40E7-9BB8-98F6579AA07B}" type="datetimeFigureOut">
              <a:rPr lang="en-GB" smtClean="0"/>
              <a:t>13/04/2015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39AC-2C53-4032-A18A-80AC5D376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525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65CA-1D83-40E7-9BB8-98F6579AA07B}" type="datetimeFigureOut">
              <a:rPr lang="en-GB" smtClean="0"/>
              <a:t>13/04/2015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39AC-2C53-4032-A18A-80AC5D376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895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65CA-1D83-40E7-9BB8-98F6579AA07B}" type="datetimeFigureOut">
              <a:rPr lang="en-GB" smtClean="0"/>
              <a:t>13/04/2015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39AC-2C53-4032-A18A-80AC5D376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913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65CA-1D83-40E7-9BB8-98F6579AA07B}" type="datetimeFigureOut">
              <a:rPr lang="en-GB" smtClean="0"/>
              <a:t>13/04/2015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39AC-2C53-4032-A18A-80AC5D376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937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65CA-1D83-40E7-9BB8-98F6579AA07B}" type="datetimeFigureOut">
              <a:rPr lang="en-GB" smtClean="0"/>
              <a:t>13/04/2015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39AC-2C53-4032-A18A-80AC5D376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523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D65CA-1D83-40E7-9BB8-98F6579AA07B}" type="datetimeFigureOut">
              <a:rPr lang="en-GB" smtClean="0"/>
              <a:t>13/04/2015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39AC-2C53-4032-A18A-80AC5D376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297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193" y="620688"/>
            <a:ext cx="5711827" cy="3096344"/>
          </a:xfrm>
        </p:spPr>
        <p:txBody>
          <a:bodyPr>
            <a:normAutofit fontScale="90000"/>
          </a:bodyPr>
          <a:lstStyle/>
          <a:p>
            <a:pPr algn="l"/>
            <a:r>
              <a:rPr lang="en-GB" sz="4000" dirty="0"/>
              <a:t>Ditch Optimism Bias and Strategic </a:t>
            </a:r>
            <a:r>
              <a:rPr lang="en-GB" sz="4000" dirty="0" smtClean="0"/>
              <a:t>Misrepresentation for the Pluralistic Organization? </a:t>
            </a:r>
            <a:r>
              <a:rPr lang="en-GB" sz="4000" dirty="0"/>
              <a:t>Time to Move the Debate Forward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5609" y="3439125"/>
            <a:ext cx="5740560" cy="3340224"/>
          </a:xfrm>
        </p:spPr>
        <p:txBody>
          <a:bodyPr>
            <a:normAutofit fontScale="70000" lnSpcReduction="20000"/>
          </a:bodyPr>
          <a:lstStyle/>
          <a:p>
            <a:r>
              <a:rPr lang="en-GB" sz="5700" dirty="0" err="1" smtClean="0">
                <a:solidFill>
                  <a:srgbClr val="0A41DC"/>
                </a:solidFill>
              </a:rPr>
              <a:t>Nuno</a:t>
            </a:r>
            <a:r>
              <a:rPr lang="en-GB" sz="5700" dirty="0" smtClean="0">
                <a:solidFill>
                  <a:srgbClr val="0A41DC"/>
                </a:solidFill>
              </a:rPr>
              <a:t> Gil</a:t>
            </a:r>
          </a:p>
          <a:p>
            <a:endParaRPr lang="en-GB" dirty="0" smtClean="0">
              <a:solidFill>
                <a:srgbClr val="0A41DC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Professor of New Infrastructure Development</a:t>
            </a:r>
          </a:p>
          <a:p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Research Director and Co-founder, Centre for New Infrastructure Development</a:t>
            </a:r>
          </a:p>
          <a:p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The University of Manchester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561" y="-19415"/>
            <a:ext cx="6806878" cy="687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-39688" y="6553200"/>
            <a:ext cx="91836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dirty="0" smtClean="0">
                <a:cs typeface="Arial" charset="0"/>
              </a:rPr>
              <a:t>© </a:t>
            </a:r>
            <a:r>
              <a:rPr lang="en-US" sz="1400" dirty="0" err="1" smtClean="0">
                <a:cs typeface="Arial" charset="0"/>
              </a:rPr>
              <a:t>Nuno</a:t>
            </a:r>
            <a:r>
              <a:rPr lang="en-US" sz="1400" dirty="0" smtClean="0">
                <a:cs typeface="Arial" charset="0"/>
              </a:rPr>
              <a:t> A. Gil. All Rights Reserved</a:t>
            </a:r>
            <a:endParaRPr lang="en-US" sz="14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940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205866" y="1986428"/>
            <a:ext cx="3704530" cy="3624154"/>
            <a:chOff x="5015516" y="1736086"/>
            <a:chExt cx="4027240" cy="3904322"/>
          </a:xfrm>
        </p:grpSpPr>
        <p:sp>
          <p:nvSpPr>
            <p:cNvPr id="5" name="Oval 4"/>
            <p:cNvSpPr/>
            <p:nvPr/>
          </p:nvSpPr>
          <p:spPr>
            <a:xfrm>
              <a:off x="5015516" y="1736086"/>
              <a:ext cx="4027240" cy="3904322"/>
            </a:xfrm>
            <a:prstGeom prst="ellipse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Oval 6"/>
            <p:cNvSpPr/>
            <p:nvPr/>
          </p:nvSpPr>
          <p:spPr>
            <a:xfrm>
              <a:off x="6117119" y="3031944"/>
              <a:ext cx="1824035" cy="1670945"/>
            </a:xfrm>
            <a:prstGeom prst="ellips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Oval 7"/>
            <p:cNvSpPr/>
            <p:nvPr/>
          </p:nvSpPr>
          <p:spPr>
            <a:xfrm>
              <a:off x="6912081" y="3680056"/>
              <a:ext cx="137140" cy="149311"/>
            </a:xfrm>
            <a:prstGeom prst="ellipse">
              <a:avLst/>
            </a:prstGeom>
            <a:solidFill>
              <a:schemeClr val="bg1"/>
            </a:solidFill>
            <a:ln>
              <a:prstDash val="soli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sp>
          <p:nvSpPr>
            <p:cNvPr id="9" name="Oval 8"/>
            <p:cNvSpPr/>
            <p:nvPr/>
          </p:nvSpPr>
          <p:spPr>
            <a:xfrm>
              <a:off x="6335986" y="4027679"/>
              <a:ext cx="137140" cy="149311"/>
            </a:xfrm>
            <a:prstGeom prst="ellipse">
              <a:avLst/>
            </a:prstGeom>
            <a:ln>
              <a:prstDash val="soli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cxnSp>
          <p:nvCxnSpPr>
            <p:cNvPr id="10" name="Straight Arrow Connector 9"/>
            <p:cNvCxnSpPr>
              <a:stCxn id="8" idx="3"/>
              <a:endCxn id="9" idx="7"/>
            </p:cNvCxnSpPr>
            <p:nvPr/>
          </p:nvCxnSpPr>
          <p:spPr>
            <a:xfrm flipH="1">
              <a:off x="6453042" y="3807502"/>
              <a:ext cx="479122" cy="242043"/>
            </a:xfrm>
            <a:prstGeom prst="straightConnector1">
              <a:avLst/>
            </a:prstGeom>
            <a:ln>
              <a:prstDash val="solid"/>
              <a:headEnd type="triangl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6461871" y="4203762"/>
              <a:ext cx="137140" cy="149311"/>
            </a:xfrm>
            <a:prstGeom prst="ellipse">
              <a:avLst/>
            </a:prstGeom>
            <a:solidFill>
              <a:schemeClr val="bg1"/>
            </a:solidFill>
            <a:ln>
              <a:prstDash val="sysDot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sp>
          <p:nvSpPr>
            <p:cNvPr id="12" name="Oval 11"/>
            <p:cNvSpPr/>
            <p:nvPr/>
          </p:nvSpPr>
          <p:spPr>
            <a:xfrm>
              <a:off x="7033454" y="4398771"/>
              <a:ext cx="137140" cy="149311"/>
            </a:xfrm>
            <a:prstGeom prst="ellipse">
              <a:avLst/>
            </a:prstGeom>
            <a:solidFill>
              <a:schemeClr val="bg1"/>
            </a:solidFill>
            <a:ln>
              <a:prstDash val="sysDot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cxnSp>
          <p:nvCxnSpPr>
            <p:cNvPr id="13" name="Straight Arrow Connector 12"/>
            <p:cNvCxnSpPr>
              <a:stCxn id="8" idx="3"/>
              <a:endCxn id="11" idx="7"/>
            </p:cNvCxnSpPr>
            <p:nvPr/>
          </p:nvCxnSpPr>
          <p:spPr>
            <a:xfrm flipH="1">
              <a:off x="6578927" y="3807502"/>
              <a:ext cx="353237" cy="418126"/>
            </a:xfrm>
            <a:prstGeom prst="straightConnector1">
              <a:avLst/>
            </a:prstGeom>
            <a:ln>
              <a:prstDash val="solid"/>
              <a:headEnd type="triangl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8" idx="5"/>
            </p:cNvCxnSpPr>
            <p:nvPr/>
          </p:nvCxnSpPr>
          <p:spPr>
            <a:xfrm>
              <a:off x="7029137" y="3807501"/>
              <a:ext cx="912017" cy="539359"/>
            </a:xfrm>
            <a:prstGeom prst="straightConnector1">
              <a:avLst/>
            </a:prstGeom>
            <a:ln>
              <a:prstDash val="solid"/>
              <a:headEnd type="triangl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6834806" y="4377388"/>
              <a:ext cx="137140" cy="149311"/>
            </a:xfrm>
            <a:prstGeom prst="ellipse">
              <a:avLst/>
            </a:prstGeom>
            <a:solidFill>
              <a:schemeClr val="bg1"/>
            </a:solidFill>
            <a:ln>
              <a:prstDash val="sysDot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sp>
          <p:nvSpPr>
            <p:cNvPr id="16" name="Oval 15"/>
            <p:cNvSpPr/>
            <p:nvPr/>
          </p:nvSpPr>
          <p:spPr>
            <a:xfrm>
              <a:off x="7232103" y="4346860"/>
              <a:ext cx="137140" cy="149311"/>
            </a:xfrm>
            <a:prstGeom prst="ellipse">
              <a:avLst/>
            </a:prstGeom>
            <a:solidFill>
              <a:schemeClr val="bg1"/>
            </a:solidFill>
            <a:ln>
              <a:prstDash val="sysDot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cxnSp>
          <p:nvCxnSpPr>
            <p:cNvPr id="17" name="Straight Arrow Connector 16"/>
            <p:cNvCxnSpPr>
              <a:stCxn id="8" idx="3"/>
            </p:cNvCxnSpPr>
            <p:nvPr/>
          </p:nvCxnSpPr>
          <p:spPr>
            <a:xfrm flipH="1">
              <a:off x="6599011" y="3807501"/>
              <a:ext cx="333154" cy="1021893"/>
            </a:xfrm>
            <a:prstGeom prst="straightConnector1">
              <a:avLst/>
            </a:prstGeom>
            <a:ln>
              <a:prstDash val="solid"/>
              <a:headEnd type="triangl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8" idx="4"/>
              <a:endCxn id="15" idx="0"/>
            </p:cNvCxnSpPr>
            <p:nvPr/>
          </p:nvCxnSpPr>
          <p:spPr>
            <a:xfrm flipH="1">
              <a:off x="6903375" y="3829367"/>
              <a:ext cx="77275" cy="548020"/>
            </a:xfrm>
            <a:prstGeom prst="straightConnector1">
              <a:avLst/>
            </a:prstGeom>
            <a:ln>
              <a:prstDash val="solid"/>
              <a:headEnd type="triangl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7374249" y="4207190"/>
              <a:ext cx="137140" cy="149311"/>
            </a:xfrm>
            <a:prstGeom prst="ellipse">
              <a:avLst/>
            </a:prstGeom>
            <a:solidFill>
              <a:schemeClr val="bg1"/>
            </a:solidFill>
            <a:ln>
              <a:prstDash val="sysDot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cxnSp>
          <p:nvCxnSpPr>
            <p:cNvPr id="20" name="Straight Arrow Connector 19"/>
            <p:cNvCxnSpPr>
              <a:stCxn id="8" idx="4"/>
            </p:cNvCxnSpPr>
            <p:nvPr/>
          </p:nvCxnSpPr>
          <p:spPr>
            <a:xfrm>
              <a:off x="6980651" y="3829367"/>
              <a:ext cx="404025" cy="393390"/>
            </a:xfrm>
            <a:prstGeom prst="straightConnector1">
              <a:avLst/>
            </a:prstGeom>
            <a:ln>
              <a:prstDash val="solid"/>
              <a:headEnd type="triangl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8" idx="4"/>
              <a:endCxn id="16" idx="1"/>
            </p:cNvCxnSpPr>
            <p:nvPr/>
          </p:nvCxnSpPr>
          <p:spPr>
            <a:xfrm>
              <a:off x="6980651" y="3829367"/>
              <a:ext cx="271535" cy="539358"/>
            </a:xfrm>
            <a:prstGeom prst="straightConnector1">
              <a:avLst/>
            </a:prstGeom>
            <a:ln>
              <a:prstDash val="solid"/>
              <a:headEnd type="triangl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8" idx="4"/>
              <a:endCxn id="12" idx="0"/>
            </p:cNvCxnSpPr>
            <p:nvPr/>
          </p:nvCxnSpPr>
          <p:spPr>
            <a:xfrm>
              <a:off x="6980651" y="3829367"/>
              <a:ext cx="121373" cy="569404"/>
            </a:xfrm>
            <a:prstGeom prst="straightConnector1">
              <a:avLst/>
            </a:prstGeom>
            <a:ln>
              <a:prstDash val="solid"/>
              <a:headEnd type="triangl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7547908" y="3787460"/>
              <a:ext cx="137140" cy="149311"/>
            </a:xfrm>
            <a:prstGeom prst="ellipse">
              <a:avLst/>
            </a:prstGeom>
            <a:solidFill>
              <a:schemeClr val="bg1"/>
            </a:solidFill>
            <a:ln>
              <a:prstDash val="sysDot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sp>
          <p:nvSpPr>
            <p:cNvPr id="24" name="Oval 23"/>
            <p:cNvSpPr/>
            <p:nvPr/>
          </p:nvSpPr>
          <p:spPr>
            <a:xfrm>
              <a:off x="7512180" y="3547128"/>
              <a:ext cx="137140" cy="149311"/>
            </a:xfrm>
            <a:prstGeom prst="ellipse">
              <a:avLst/>
            </a:prstGeom>
            <a:solidFill>
              <a:schemeClr val="bg1"/>
            </a:solidFill>
            <a:ln>
              <a:prstDash val="sysDot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sp>
          <p:nvSpPr>
            <p:cNvPr id="25" name="Oval 24"/>
            <p:cNvSpPr/>
            <p:nvPr/>
          </p:nvSpPr>
          <p:spPr>
            <a:xfrm>
              <a:off x="6269310" y="3792761"/>
              <a:ext cx="137140" cy="149311"/>
            </a:xfrm>
            <a:prstGeom prst="ellipse">
              <a:avLst/>
            </a:prstGeom>
            <a:ln>
              <a:prstDash val="soli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sp>
          <p:nvSpPr>
            <p:cNvPr id="26" name="Oval 25"/>
            <p:cNvSpPr/>
            <p:nvPr/>
          </p:nvSpPr>
          <p:spPr>
            <a:xfrm>
              <a:off x="6267416" y="3535920"/>
              <a:ext cx="137140" cy="149311"/>
            </a:xfrm>
            <a:prstGeom prst="ellipse">
              <a:avLst/>
            </a:prstGeom>
            <a:ln>
              <a:prstDash val="soli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cxnSp>
          <p:nvCxnSpPr>
            <p:cNvPr id="27" name="Straight Arrow Connector 26"/>
            <p:cNvCxnSpPr>
              <a:stCxn id="8" idx="2"/>
              <a:endCxn id="26" idx="5"/>
            </p:cNvCxnSpPr>
            <p:nvPr/>
          </p:nvCxnSpPr>
          <p:spPr>
            <a:xfrm flipH="1" flipV="1">
              <a:off x="6384472" y="3663366"/>
              <a:ext cx="527609" cy="91346"/>
            </a:xfrm>
            <a:prstGeom prst="straightConnector1">
              <a:avLst/>
            </a:prstGeom>
            <a:ln>
              <a:prstDash val="solid"/>
              <a:headEnd type="triangl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8" idx="3"/>
              <a:endCxn id="25" idx="6"/>
            </p:cNvCxnSpPr>
            <p:nvPr/>
          </p:nvCxnSpPr>
          <p:spPr>
            <a:xfrm flipH="1">
              <a:off x="6406450" y="3807502"/>
              <a:ext cx="525714" cy="59915"/>
            </a:xfrm>
            <a:prstGeom prst="straightConnector1">
              <a:avLst/>
            </a:prstGeom>
            <a:ln>
              <a:prstDash val="solid"/>
              <a:headEnd type="triangl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8" idx="6"/>
              <a:endCxn id="23" idx="2"/>
            </p:cNvCxnSpPr>
            <p:nvPr/>
          </p:nvCxnSpPr>
          <p:spPr>
            <a:xfrm>
              <a:off x="7049220" y="3754712"/>
              <a:ext cx="498688" cy="107404"/>
            </a:xfrm>
            <a:prstGeom prst="straightConnector1">
              <a:avLst/>
            </a:prstGeom>
            <a:ln>
              <a:prstDash val="solid"/>
              <a:headEnd type="triangl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8" idx="6"/>
              <a:endCxn id="24" idx="2"/>
            </p:cNvCxnSpPr>
            <p:nvPr/>
          </p:nvCxnSpPr>
          <p:spPr>
            <a:xfrm flipV="1">
              <a:off x="7049220" y="3621783"/>
              <a:ext cx="462960" cy="132928"/>
            </a:xfrm>
            <a:prstGeom prst="straightConnector1">
              <a:avLst/>
            </a:prstGeom>
            <a:ln>
              <a:prstDash val="solid"/>
              <a:headEnd type="triangl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Oval 30"/>
            <p:cNvSpPr/>
            <p:nvPr/>
          </p:nvSpPr>
          <p:spPr>
            <a:xfrm>
              <a:off x="6697609" y="2664464"/>
              <a:ext cx="137140" cy="149311"/>
            </a:xfrm>
            <a:prstGeom prst="ellipse">
              <a:avLst/>
            </a:prstGeom>
            <a:pattFill prst="ltDnDiag">
              <a:fgClr>
                <a:schemeClr val="dk1"/>
              </a:fgClr>
              <a:bgClr>
                <a:schemeClr val="bg1"/>
              </a:bgClr>
            </a:pattFill>
            <a:ln cmpd="dbl">
              <a:prstDash val="soli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sp>
          <p:nvSpPr>
            <p:cNvPr id="32" name="Oval 31"/>
            <p:cNvSpPr/>
            <p:nvPr/>
          </p:nvSpPr>
          <p:spPr>
            <a:xfrm>
              <a:off x="7083634" y="2534644"/>
              <a:ext cx="137140" cy="149311"/>
            </a:xfrm>
            <a:prstGeom prst="ellipse">
              <a:avLst/>
            </a:prstGeom>
            <a:pattFill prst="ltDnDiag">
              <a:fgClr>
                <a:schemeClr val="dk1"/>
              </a:fgClr>
              <a:bgClr>
                <a:schemeClr val="bg1"/>
              </a:bgClr>
            </a:pattFill>
            <a:ln cmpd="dbl">
              <a:prstDash val="soli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cxnSp>
          <p:nvCxnSpPr>
            <p:cNvPr id="33" name="Straight Arrow Connector 32"/>
            <p:cNvCxnSpPr>
              <a:stCxn id="32" idx="4"/>
              <a:endCxn id="8" idx="0"/>
            </p:cNvCxnSpPr>
            <p:nvPr/>
          </p:nvCxnSpPr>
          <p:spPr>
            <a:xfrm flipH="1">
              <a:off x="6980651" y="2683954"/>
              <a:ext cx="171553" cy="996102"/>
            </a:xfrm>
            <a:prstGeom prst="straightConnector1">
              <a:avLst/>
            </a:prstGeom>
            <a:ln>
              <a:prstDash val="solid"/>
              <a:headEnd type="arrow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8" idx="7"/>
            </p:cNvCxnSpPr>
            <p:nvPr/>
          </p:nvCxnSpPr>
          <p:spPr>
            <a:xfrm flipV="1">
              <a:off x="7029137" y="3451949"/>
              <a:ext cx="355539" cy="249973"/>
            </a:xfrm>
            <a:prstGeom prst="straightConnector1">
              <a:avLst/>
            </a:prstGeom>
            <a:ln>
              <a:prstDash val="solid"/>
              <a:headEnd type="triangl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Oval 34"/>
            <p:cNvSpPr/>
            <p:nvPr/>
          </p:nvSpPr>
          <p:spPr>
            <a:xfrm>
              <a:off x="6338337" y="2666500"/>
              <a:ext cx="137140" cy="149311"/>
            </a:xfrm>
            <a:prstGeom prst="ellipse">
              <a:avLst/>
            </a:prstGeom>
            <a:pattFill prst="ltDnDiag">
              <a:fgClr>
                <a:schemeClr val="dk1"/>
              </a:fgClr>
              <a:bgClr>
                <a:schemeClr val="bg1"/>
              </a:bgClr>
            </a:pattFill>
            <a:ln cmpd="dbl">
              <a:prstDash val="soli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sp>
          <p:nvSpPr>
            <p:cNvPr id="36" name="Oval 35"/>
            <p:cNvSpPr/>
            <p:nvPr/>
          </p:nvSpPr>
          <p:spPr>
            <a:xfrm>
              <a:off x="6095783" y="2991624"/>
              <a:ext cx="137140" cy="149311"/>
            </a:xfrm>
            <a:prstGeom prst="ellipse">
              <a:avLst/>
            </a:prstGeom>
            <a:pattFill prst="ltDnDiag">
              <a:fgClr>
                <a:schemeClr val="dk1"/>
              </a:fgClr>
              <a:bgClr>
                <a:schemeClr val="bg1"/>
              </a:bgClr>
            </a:pattFill>
            <a:ln cmpd="dbl">
              <a:prstDash val="soli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sp>
          <p:nvSpPr>
            <p:cNvPr id="37" name="Oval 36"/>
            <p:cNvSpPr/>
            <p:nvPr/>
          </p:nvSpPr>
          <p:spPr>
            <a:xfrm>
              <a:off x="5684310" y="3240345"/>
              <a:ext cx="137140" cy="149311"/>
            </a:xfrm>
            <a:prstGeom prst="ellipse">
              <a:avLst/>
            </a:prstGeom>
            <a:pattFill prst="ltDnDiag">
              <a:fgClr>
                <a:schemeClr val="dk1"/>
              </a:fgClr>
              <a:bgClr>
                <a:schemeClr val="bg1"/>
              </a:bgClr>
            </a:pattFill>
            <a:ln cmpd="dbl">
              <a:prstDash val="soli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sp>
          <p:nvSpPr>
            <p:cNvPr id="38" name="Oval 37"/>
            <p:cNvSpPr/>
            <p:nvPr/>
          </p:nvSpPr>
          <p:spPr>
            <a:xfrm>
              <a:off x="7459735" y="2785443"/>
              <a:ext cx="137140" cy="149311"/>
            </a:xfrm>
            <a:prstGeom prst="ellipse">
              <a:avLst/>
            </a:prstGeom>
            <a:pattFill prst="ltDnDiag">
              <a:fgClr>
                <a:schemeClr val="dk1"/>
              </a:fgClr>
              <a:bgClr>
                <a:schemeClr val="bg1"/>
              </a:bgClr>
            </a:pattFill>
            <a:ln cmpd="dbl">
              <a:prstDash val="soli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sp>
          <p:nvSpPr>
            <p:cNvPr id="39" name="Oval 38"/>
            <p:cNvSpPr/>
            <p:nvPr/>
          </p:nvSpPr>
          <p:spPr>
            <a:xfrm>
              <a:off x="7806608" y="2627174"/>
              <a:ext cx="137140" cy="149311"/>
            </a:xfrm>
            <a:prstGeom prst="ellipse">
              <a:avLst/>
            </a:prstGeom>
            <a:pattFill prst="ltDnDiag">
              <a:fgClr>
                <a:schemeClr val="dk1"/>
              </a:fgClr>
              <a:bgClr>
                <a:schemeClr val="bg1"/>
              </a:bgClr>
            </a:pattFill>
            <a:ln cmpd="dbl">
              <a:prstDash val="soli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cxnSp>
          <p:nvCxnSpPr>
            <p:cNvPr id="40" name="Straight Arrow Connector 39"/>
            <p:cNvCxnSpPr>
              <a:stCxn id="8" idx="1"/>
              <a:endCxn id="35" idx="5"/>
            </p:cNvCxnSpPr>
            <p:nvPr/>
          </p:nvCxnSpPr>
          <p:spPr>
            <a:xfrm flipH="1" flipV="1">
              <a:off x="6455393" y="2793946"/>
              <a:ext cx="476771" cy="907977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8" idx="1"/>
              <a:endCxn id="36" idx="5"/>
            </p:cNvCxnSpPr>
            <p:nvPr/>
          </p:nvCxnSpPr>
          <p:spPr>
            <a:xfrm flipH="1" flipV="1">
              <a:off x="6212839" y="3119069"/>
              <a:ext cx="719326" cy="582853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6" idx="2"/>
              <a:endCxn id="37" idx="7"/>
            </p:cNvCxnSpPr>
            <p:nvPr/>
          </p:nvCxnSpPr>
          <p:spPr>
            <a:xfrm flipH="1">
              <a:off x="5801366" y="3066280"/>
              <a:ext cx="294417" cy="195931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8" idx="0"/>
              <a:endCxn id="38" idx="3"/>
            </p:cNvCxnSpPr>
            <p:nvPr/>
          </p:nvCxnSpPr>
          <p:spPr>
            <a:xfrm flipV="1">
              <a:off x="6980651" y="2912888"/>
              <a:ext cx="499168" cy="767168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endCxn id="39" idx="3"/>
            </p:cNvCxnSpPr>
            <p:nvPr/>
          </p:nvCxnSpPr>
          <p:spPr>
            <a:xfrm flipV="1">
              <a:off x="7613479" y="2754620"/>
              <a:ext cx="213211" cy="74655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39" idx="5"/>
            </p:cNvCxnSpPr>
            <p:nvPr/>
          </p:nvCxnSpPr>
          <p:spPr>
            <a:xfrm>
              <a:off x="7923664" y="2754620"/>
              <a:ext cx="381725" cy="123585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/>
            <p:nvPr/>
          </p:nvSpPr>
          <p:spPr>
            <a:xfrm>
              <a:off x="8253207" y="2876827"/>
              <a:ext cx="137140" cy="149311"/>
            </a:xfrm>
            <a:prstGeom prst="ellipse">
              <a:avLst/>
            </a:prstGeom>
            <a:pattFill prst="ltDnDiag">
              <a:fgClr>
                <a:schemeClr val="dk1"/>
              </a:fgClr>
              <a:bgClr>
                <a:schemeClr val="bg1"/>
              </a:bgClr>
            </a:pattFill>
            <a:ln cmpd="dbl">
              <a:prstDash val="soli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cxnSp>
          <p:nvCxnSpPr>
            <p:cNvPr id="47" name="Straight Arrow Connector 46"/>
            <p:cNvCxnSpPr>
              <a:stCxn id="38" idx="0"/>
            </p:cNvCxnSpPr>
            <p:nvPr/>
          </p:nvCxnSpPr>
          <p:spPr>
            <a:xfrm flipH="1" flipV="1">
              <a:off x="7527975" y="2398872"/>
              <a:ext cx="330" cy="386571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47"/>
            <p:cNvSpPr/>
            <p:nvPr/>
          </p:nvSpPr>
          <p:spPr>
            <a:xfrm>
              <a:off x="7459252" y="2227727"/>
              <a:ext cx="137140" cy="149311"/>
            </a:xfrm>
            <a:prstGeom prst="ellipse">
              <a:avLst/>
            </a:prstGeom>
            <a:pattFill prst="ltDnDiag">
              <a:fgClr>
                <a:schemeClr val="dk1"/>
              </a:fgClr>
              <a:bgClr>
                <a:schemeClr val="bg1"/>
              </a:bgClr>
            </a:pattFill>
            <a:ln cmpd="dbl">
              <a:prstDash val="soli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cxnSp>
          <p:nvCxnSpPr>
            <p:cNvPr id="49" name="Straight Arrow Connector 48"/>
            <p:cNvCxnSpPr>
              <a:stCxn id="31" idx="4"/>
              <a:endCxn id="8" idx="0"/>
            </p:cNvCxnSpPr>
            <p:nvPr/>
          </p:nvCxnSpPr>
          <p:spPr>
            <a:xfrm>
              <a:off x="6766179" y="2813775"/>
              <a:ext cx="214472" cy="866281"/>
            </a:xfrm>
            <a:prstGeom prst="straightConnector1">
              <a:avLst/>
            </a:prstGeom>
            <a:ln>
              <a:prstDash val="solid"/>
              <a:headEnd type="arrow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flipH="1">
              <a:off x="5338226" y="3330673"/>
              <a:ext cx="402839" cy="121276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37" idx="0"/>
            </p:cNvCxnSpPr>
            <p:nvPr/>
          </p:nvCxnSpPr>
          <p:spPr>
            <a:xfrm flipH="1" flipV="1">
              <a:off x="5684310" y="2868601"/>
              <a:ext cx="68570" cy="371744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5462281" y="2534644"/>
              <a:ext cx="6781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/>
                <a:t>(...)</a:t>
              </a:r>
              <a:endParaRPr lang="fr-FR" sz="2000" dirty="0"/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flipH="1" flipV="1">
              <a:off x="6550972" y="2316548"/>
              <a:ext cx="172241" cy="369509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flipV="1">
              <a:off x="6799698" y="2336523"/>
              <a:ext cx="115172" cy="321368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l 54"/>
            <p:cNvSpPr/>
            <p:nvPr/>
          </p:nvSpPr>
          <p:spPr>
            <a:xfrm>
              <a:off x="6904654" y="2217123"/>
              <a:ext cx="137140" cy="149311"/>
            </a:xfrm>
            <a:prstGeom prst="ellipse">
              <a:avLst/>
            </a:prstGeom>
            <a:pattFill prst="ltDnDiag">
              <a:fgClr>
                <a:schemeClr val="dk1"/>
              </a:fgClr>
              <a:bgClr>
                <a:schemeClr val="bg1"/>
              </a:bgClr>
            </a:pattFill>
            <a:ln cmpd="dbl">
              <a:prstDash val="soli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095783" y="2016254"/>
              <a:ext cx="6781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/>
                <a:t>(...)</a:t>
              </a:r>
              <a:endParaRPr lang="fr-FR" sz="20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170594" y="3189601"/>
              <a:ext cx="6781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(...)</a:t>
              </a:r>
              <a:endParaRPr lang="fr-FR" sz="1400" dirty="0"/>
            </a:p>
          </p:txBody>
        </p:sp>
        <p:cxnSp>
          <p:nvCxnSpPr>
            <p:cNvPr id="58" name="Straight Arrow Connector 57"/>
            <p:cNvCxnSpPr>
              <a:stCxn id="46" idx="5"/>
              <a:endCxn id="59" idx="1"/>
            </p:cNvCxnSpPr>
            <p:nvPr/>
          </p:nvCxnSpPr>
          <p:spPr>
            <a:xfrm>
              <a:off x="8370263" y="3004272"/>
              <a:ext cx="284753" cy="218613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Oval 58"/>
            <p:cNvSpPr/>
            <p:nvPr/>
          </p:nvSpPr>
          <p:spPr>
            <a:xfrm>
              <a:off x="8634932" y="3201019"/>
              <a:ext cx="137140" cy="149311"/>
            </a:xfrm>
            <a:prstGeom prst="ellipse">
              <a:avLst/>
            </a:prstGeom>
            <a:pattFill prst="ltDnDiag">
              <a:fgClr>
                <a:schemeClr val="dk1"/>
              </a:fgClr>
              <a:bgClr>
                <a:schemeClr val="bg1"/>
              </a:bgClr>
            </a:pattFill>
            <a:ln cmpd="dbl">
              <a:prstDash val="soli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sp>
          <p:nvSpPr>
            <p:cNvPr id="60" name="Oval 59"/>
            <p:cNvSpPr/>
            <p:nvPr/>
          </p:nvSpPr>
          <p:spPr>
            <a:xfrm>
              <a:off x="6140936" y="4956487"/>
              <a:ext cx="137140" cy="149311"/>
            </a:xfrm>
            <a:prstGeom prst="ellipse">
              <a:avLst/>
            </a:prstGeom>
            <a:pattFill prst="ltDnDiag">
              <a:fgClr>
                <a:schemeClr val="dk1"/>
              </a:fgClr>
              <a:bgClr>
                <a:schemeClr val="bg1"/>
              </a:bgClr>
            </a:pattFill>
            <a:ln cmpd="dbl">
              <a:prstDash val="soli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sp>
          <p:nvSpPr>
            <p:cNvPr id="61" name="Oval 60"/>
            <p:cNvSpPr/>
            <p:nvPr/>
          </p:nvSpPr>
          <p:spPr>
            <a:xfrm>
              <a:off x="6487809" y="4798218"/>
              <a:ext cx="137140" cy="149311"/>
            </a:xfrm>
            <a:prstGeom prst="ellipse">
              <a:avLst/>
            </a:prstGeom>
            <a:pattFill prst="ltDnDiag">
              <a:fgClr>
                <a:schemeClr val="dk1"/>
              </a:fgClr>
              <a:bgClr>
                <a:schemeClr val="bg1"/>
              </a:bgClr>
            </a:pattFill>
            <a:ln cmpd="dbl">
              <a:prstDash val="soli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cxnSp>
          <p:nvCxnSpPr>
            <p:cNvPr id="62" name="Straight Arrow Connector 61"/>
            <p:cNvCxnSpPr>
              <a:endCxn id="61" idx="3"/>
            </p:cNvCxnSpPr>
            <p:nvPr/>
          </p:nvCxnSpPr>
          <p:spPr>
            <a:xfrm flipV="1">
              <a:off x="6294680" y="4925664"/>
              <a:ext cx="213211" cy="74655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stCxn id="61" idx="5"/>
            </p:cNvCxnSpPr>
            <p:nvPr/>
          </p:nvCxnSpPr>
          <p:spPr>
            <a:xfrm>
              <a:off x="6604865" y="4925664"/>
              <a:ext cx="381725" cy="123585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/>
            <p:cNvSpPr/>
            <p:nvPr/>
          </p:nvSpPr>
          <p:spPr>
            <a:xfrm>
              <a:off x="6934408" y="5047871"/>
              <a:ext cx="137140" cy="149311"/>
            </a:xfrm>
            <a:prstGeom prst="ellipse">
              <a:avLst/>
            </a:prstGeom>
            <a:pattFill prst="ltDnDiag">
              <a:fgClr>
                <a:schemeClr val="dk1"/>
              </a:fgClr>
              <a:bgClr>
                <a:schemeClr val="bg1"/>
              </a:bgClr>
            </a:pattFill>
            <a:ln cmpd="dbl">
              <a:prstDash val="soli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cxnSp>
          <p:nvCxnSpPr>
            <p:cNvPr id="65" name="Straight Arrow Connector 64"/>
            <p:cNvCxnSpPr>
              <a:stCxn id="60" idx="0"/>
            </p:cNvCxnSpPr>
            <p:nvPr/>
          </p:nvCxnSpPr>
          <p:spPr>
            <a:xfrm flipH="1" flipV="1">
              <a:off x="5938506" y="4719227"/>
              <a:ext cx="271000" cy="237260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Oval 65"/>
            <p:cNvSpPr/>
            <p:nvPr/>
          </p:nvSpPr>
          <p:spPr>
            <a:xfrm>
              <a:off x="5801366" y="4569916"/>
              <a:ext cx="137140" cy="149311"/>
            </a:xfrm>
            <a:prstGeom prst="ellipse">
              <a:avLst/>
            </a:prstGeom>
            <a:pattFill prst="ltDnDiag">
              <a:fgClr>
                <a:schemeClr val="dk1"/>
              </a:fgClr>
              <a:bgClr>
                <a:schemeClr val="bg1"/>
              </a:bgClr>
            </a:pattFill>
            <a:ln cmpd="dbl">
              <a:prstDash val="soli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cxnSp>
          <p:nvCxnSpPr>
            <p:cNvPr id="67" name="Straight Arrow Connector 66"/>
            <p:cNvCxnSpPr>
              <a:stCxn id="64" idx="5"/>
              <a:endCxn id="68" idx="1"/>
            </p:cNvCxnSpPr>
            <p:nvPr/>
          </p:nvCxnSpPr>
          <p:spPr>
            <a:xfrm>
              <a:off x="7051464" y="5175316"/>
              <a:ext cx="284753" cy="218613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Oval 67"/>
            <p:cNvSpPr/>
            <p:nvPr/>
          </p:nvSpPr>
          <p:spPr>
            <a:xfrm>
              <a:off x="7316133" y="5372063"/>
              <a:ext cx="137140" cy="149311"/>
            </a:xfrm>
            <a:prstGeom prst="ellipse">
              <a:avLst/>
            </a:prstGeom>
            <a:pattFill prst="ltDnDiag">
              <a:fgClr>
                <a:schemeClr val="dk1"/>
              </a:fgClr>
              <a:bgClr>
                <a:schemeClr val="bg1"/>
              </a:bgClr>
            </a:pattFill>
            <a:ln cmpd="dbl">
              <a:prstDash val="soli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sp>
          <p:nvSpPr>
            <p:cNvPr id="69" name="Oval 68"/>
            <p:cNvSpPr/>
            <p:nvPr/>
          </p:nvSpPr>
          <p:spPr>
            <a:xfrm>
              <a:off x="7938434" y="4303028"/>
              <a:ext cx="137140" cy="149311"/>
            </a:xfrm>
            <a:prstGeom prst="ellipse">
              <a:avLst/>
            </a:prstGeom>
            <a:pattFill prst="ltDnDiag">
              <a:fgClr>
                <a:schemeClr val="dk1"/>
              </a:fgClr>
              <a:bgClr>
                <a:schemeClr val="bg1"/>
              </a:bgClr>
            </a:pattFill>
            <a:ln cmpd="dbl">
              <a:prstDash val="soli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sp>
          <p:nvSpPr>
            <p:cNvPr id="70" name="Oval 69"/>
            <p:cNvSpPr/>
            <p:nvPr/>
          </p:nvSpPr>
          <p:spPr>
            <a:xfrm>
              <a:off x="8285307" y="4144759"/>
              <a:ext cx="137140" cy="149311"/>
            </a:xfrm>
            <a:prstGeom prst="ellipse">
              <a:avLst/>
            </a:prstGeom>
            <a:pattFill prst="ltDnDiag">
              <a:fgClr>
                <a:schemeClr val="dk1"/>
              </a:fgClr>
              <a:bgClr>
                <a:schemeClr val="bg1"/>
              </a:bgClr>
            </a:pattFill>
            <a:ln cmpd="dbl">
              <a:prstDash val="soli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cxnSp>
          <p:nvCxnSpPr>
            <p:cNvPr id="71" name="Straight Arrow Connector 70"/>
            <p:cNvCxnSpPr>
              <a:endCxn id="70" idx="3"/>
            </p:cNvCxnSpPr>
            <p:nvPr/>
          </p:nvCxnSpPr>
          <p:spPr>
            <a:xfrm flipV="1">
              <a:off x="8092178" y="4272205"/>
              <a:ext cx="213211" cy="74655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70" idx="5"/>
              <a:endCxn id="73" idx="2"/>
            </p:cNvCxnSpPr>
            <p:nvPr/>
          </p:nvCxnSpPr>
          <p:spPr>
            <a:xfrm>
              <a:off x="8402363" y="4272204"/>
              <a:ext cx="88654" cy="254791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Oval 72"/>
            <p:cNvSpPr/>
            <p:nvPr/>
          </p:nvSpPr>
          <p:spPr>
            <a:xfrm>
              <a:off x="8491017" y="4452339"/>
              <a:ext cx="137140" cy="149311"/>
            </a:xfrm>
            <a:prstGeom prst="ellipse">
              <a:avLst/>
            </a:prstGeom>
            <a:pattFill prst="ltDnDiag">
              <a:fgClr>
                <a:schemeClr val="dk1"/>
              </a:fgClr>
              <a:bgClr>
                <a:schemeClr val="bg1"/>
              </a:bgClr>
            </a:pattFill>
            <a:ln cmpd="dbl">
              <a:prstDash val="soli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cxnSp>
          <p:nvCxnSpPr>
            <p:cNvPr id="74" name="Straight Arrow Connector 73"/>
            <p:cNvCxnSpPr>
              <a:stCxn id="69" idx="0"/>
              <a:endCxn id="75" idx="2"/>
            </p:cNvCxnSpPr>
            <p:nvPr/>
          </p:nvCxnSpPr>
          <p:spPr>
            <a:xfrm flipV="1">
              <a:off x="8007004" y="3754712"/>
              <a:ext cx="346873" cy="548316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Oval 74"/>
            <p:cNvSpPr/>
            <p:nvPr/>
          </p:nvSpPr>
          <p:spPr>
            <a:xfrm>
              <a:off x="8353877" y="3680056"/>
              <a:ext cx="137140" cy="149311"/>
            </a:xfrm>
            <a:prstGeom prst="ellipse">
              <a:avLst/>
            </a:prstGeom>
            <a:pattFill prst="ltDnDiag">
              <a:fgClr>
                <a:schemeClr val="dk1"/>
              </a:fgClr>
              <a:bgClr>
                <a:schemeClr val="bg1"/>
              </a:bgClr>
            </a:pattFill>
            <a:ln cmpd="dbl">
              <a:prstDash val="soli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cxnSp>
          <p:nvCxnSpPr>
            <p:cNvPr id="76" name="Straight Arrow Connector 75"/>
            <p:cNvCxnSpPr>
              <a:stCxn id="73" idx="2"/>
              <a:endCxn id="77" idx="1"/>
            </p:cNvCxnSpPr>
            <p:nvPr/>
          </p:nvCxnSpPr>
          <p:spPr>
            <a:xfrm flipH="1">
              <a:off x="8410431" y="4526995"/>
              <a:ext cx="80586" cy="324265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Oval 76"/>
            <p:cNvSpPr/>
            <p:nvPr/>
          </p:nvSpPr>
          <p:spPr>
            <a:xfrm>
              <a:off x="8390347" y="4829394"/>
              <a:ext cx="137140" cy="149311"/>
            </a:xfrm>
            <a:prstGeom prst="ellipse">
              <a:avLst/>
            </a:prstGeom>
            <a:pattFill prst="ltDnDiag">
              <a:fgClr>
                <a:schemeClr val="dk1"/>
              </a:fgClr>
              <a:bgClr>
                <a:schemeClr val="bg1"/>
              </a:bgClr>
            </a:pattFill>
            <a:ln cmpd="dbl">
              <a:prstDash val="soli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</p:grpSp>
      <p:sp>
        <p:nvSpPr>
          <p:cNvPr id="79" name="Rectangle 2"/>
          <p:cNvSpPr txBox="1">
            <a:spLocks noChangeArrowheads="1"/>
          </p:cNvSpPr>
          <p:nvPr/>
        </p:nvSpPr>
        <p:spPr bwMode="auto">
          <a:xfrm>
            <a:off x="-180528" y="349391"/>
            <a:ext cx="943304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sz="4000" kern="0" dirty="0" smtClean="0">
                <a:solidFill>
                  <a:srgbClr val="0A41DC"/>
                </a:solidFill>
              </a:rPr>
              <a:t>At periphery: how to ‘buy’ collaboration?</a:t>
            </a:r>
            <a:endParaRPr lang="en-GB" sz="3200" kern="0" dirty="0">
              <a:solidFill>
                <a:srgbClr val="0A41DC"/>
              </a:solidFill>
            </a:endParaRPr>
          </a:p>
        </p:txBody>
      </p:sp>
      <p:sp>
        <p:nvSpPr>
          <p:cNvPr id="80" name="Text Box 8"/>
          <p:cNvSpPr txBox="1">
            <a:spLocks noChangeArrowheads="1"/>
          </p:cNvSpPr>
          <p:nvPr/>
        </p:nvSpPr>
        <p:spPr bwMode="auto">
          <a:xfrm>
            <a:off x="0" y="6607566"/>
            <a:ext cx="2846023" cy="3002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80766" tIns="41998" rIns="80766" bIns="41998">
            <a:spAutoFit/>
          </a:bodyPr>
          <a:lstStyle/>
          <a:p>
            <a:pPr defTabSz="91460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+mj-lt"/>
                <a:cs typeface="+mn-cs"/>
              </a:rPr>
              <a:t>©</a:t>
            </a:r>
            <a:r>
              <a:rPr lang="en-GB" sz="1400" dirty="0" err="1">
                <a:latin typeface="+mj-lt"/>
                <a:cs typeface="+mn-cs"/>
              </a:rPr>
              <a:t>Nuno</a:t>
            </a:r>
            <a:r>
              <a:rPr lang="en-GB" sz="1400" dirty="0">
                <a:latin typeface="+mj-lt"/>
                <a:cs typeface="+mn-cs"/>
              </a:rPr>
              <a:t> </a:t>
            </a:r>
            <a:r>
              <a:rPr lang="en-GB" sz="1400" dirty="0" smtClean="0">
                <a:latin typeface="+mj-lt"/>
                <a:cs typeface="+mn-cs"/>
              </a:rPr>
              <a:t>A. Gil, All Rights reserved </a:t>
            </a:r>
            <a:endParaRPr lang="en-GB" sz="1400" dirty="0">
              <a:latin typeface="+mj-lt"/>
              <a:cs typeface="+mn-cs"/>
            </a:endParaRPr>
          </a:p>
        </p:txBody>
      </p:sp>
      <p:sp>
        <p:nvSpPr>
          <p:cNvPr id="81" name="Title 1"/>
          <p:cNvSpPr txBox="1">
            <a:spLocks/>
          </p:cNvSpPr>
          <p:nvPr/>
        </p:nvSpPr>
        <p:spPr>
          <a:xfrm>
            <a:off x="-1" y="1661246"/>
            <a:ext cx="5616832" cy="4536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3038" indent="-173038" algn="l">
              <a:buFont typeface="Arial" panose="020B0604020202020204" pitchFamily="34" charset="0"/>
              <a:buChar char="•"/>
            </a:pPr>
            <a:r>
              <a:rPr lang="en-GB" sz="2800" dirty="0" smtClean="0"/>
              <a:t> </a:t>
            </a:r>
            <a:r>
              <a:rPr lang="en-GB" sz="2800" dirty="0"/>
              <a:t>P</a:t>
            </a:r>
            <a:r>
              <a:rPr lang="en-GB" sz="2800" dirty="0" smtClean="0"/>
              <a:t>eriphery is closed</a:t>
            </a:r>
          </a:p>
          <a:p>
            <a:pPr marL="173038" indent="-173038" algn="l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173038" indent="-173038" algn="l">
              <a:buFont typeface="Arial" panose="020B0604020202020204" pitchFamily="34" charset="0"/>
              <a:buChar char="•"/>
            </a:pPr>
            <a:r>
              <a:rPr lang="en-GB" sz="2800" dirty="0" smtClean="0"/>
              <a:t>Use of competitive bidding/market to find partners</a:t>
            </a:r>
          </a:p>
          <a:p>
            <a:pPr marL="173038" indent="-173038" algn="l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173038" indent="-173038" algn="l">
              <a:buFont typeface="Arial" panose="020B0604020202020204" pitchFamily="34" charset="0"/>
              <a:buChar char="•"/>
            </a:pPr>
            <a:r>
              <a:rPr lang="en-GB" sz="2800" dirty="0" smtClean="0"/>
              <a:t>Use of legal contracts to simulate hierarchy</a:t>
            </a:r>
          </a:p>
          <a:p>
            <a:pPr algn="l"/>
            <a:endParaRPr lang="en-GB" sz="2800" dirty="0" smtClean="0"/>
          </a:p>
          <a:p>
            <a:pPr marL="173038" indent="-173038" algn="l">
              <a:buFont typeface="Arial" panose="020B0604020202020204" pitchFamily="34" charset="0"/>
              <a:buChar char="•"/>
            </a:pPr>
            <a:r>
              <a:rPr lang="en-GB" sz="2800" dirty="0" smtClean="0"/>
              <a:t> Need to evolve from ‘arranged marriage’ into sustainable long-term relationship  </a:t>
            </a:r>
            <a:r>
              <a:rPr lang="en-GB" sz="2800" dirty="0" smtClean="0">
                <a:solidFill>
                  <a:srgbClr val="FF0000"/>
                </a:solidFill>
              </a:rPr>
              <a:t>VERY, VERY DIFFICULT!!</a:t>
            </a:r>
          </a:p>
          <a:p>
            <a:pPr marL="173038" indent="-173038" algn="l">
              <a:buFont typeface="Arial" panose="020B0604020202020204" pitchFamily="34" charset="0"/>
              <a:buChar char="•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27314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2780928"/>
            <a:ext cx="9144000" cy="8869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0A41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</a:t>
            </a:r>
            <a:endParaRPr lang="en-GB" sz="3200" dirty="0">
              <a:solidFill>
                <a:srgbClr val="0A41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-39688" y="6553200"/>
            <a:ext cx="91836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dirty="0" smtClean="0">
                <a:cs typeface="Arial" charset="0"/>
              </a:rPr>
              <a:t>© </a:t>
            </a:r>
            <a:r>
              <a:rPr lang="en-US" sz="1400" dirty="0" err="1" smtClean="0">
                <a:cs typeface="Arial" charset="0"/>
              </a:rPr>
              <a:t>Nuno</a:t>
            </a:r>
            <a:r>
              <a:rPr lang="en-US" sz="1400" dirty="0" smtClean="0">
                <a:cs typeface="Arial" charset="0"/>
              </a:rPr>
              <a:t> A. Gil. All Rights Reserved</a:t>
            </a:r>
            <a:endParaRPr lang="en-US" sz="14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412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8256" y="5387975"/>
            <a:ext cx="5038328" cy="1470025"/>
          </a:xfrm>
        </p:spPr>
        <p:txBody>
          <a:bodyPr>
            <a:noAutofit/>
          </a:bodyPr>
          <a:lstStyle/>
          <a:p>
            <a:pPr algn="l"/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 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2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61895" cy="8869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A41DC"/>
                </a:solidFill>
              </a:rPr>
              <a:t>Traditional Performance Definition</a:t>
            </a:r>
            <a:r>
              <a:rPr lang="en-US" sz="2400" dirty="0" smtClean="0">
                <a:solidFill>
                  <a:srgbClr val="0A41DC"/>
                </a:solidFill>
              </a:rPr>
              <a:t/>
            </a:r>
            <a:br>
              <a:rPr lang="en-US" sz="2400" dirty="0" smtClean="0">
                <a:solidFill>
                  <a:srgbClr val="0A41DC"/>
                </a:solidFill>
              </a:rPr>
            </a:br>
            <a:endParaRPr lang="en-GB" sz="1800" dirty="0">
              <a:solidFill>
                <a:srgbClr val="0A41DC"/>
              </a:solidFill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-39688" y="6553200"/>
            <a:ext cx="91836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dirty="0" smtClean="0">
                <a:cs typeface="Arial" charset="0"/>
              </a:rPr>
              <a:t>© </a:t>
            </a:r>
            <a:r>
              <a:rPr lang="en-US" sz="1400" dirty="0" err="1" smtClean="0">
                <a:cs typeface="Arial" charset="0"/>
              </a:rPr>
              <a:t>Nuno</a:t>
            </a:r>
            <a:r>
              <a:rPr lang="en-US" sz="1400" dirty="0" smtClean="0">
                <a:cs typeface="Arial" charset="0"/>
              </a:rPr>
              <a:t> A. Gil. All Rights Reserved</a:t>
            </a:r>
            <a:endParaRPr lang="en-US" sz="1400" dirty="0">
              <a:cs typeface="Arial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7895" y="1196752"/>
            <a:ext cx="9144000" cy="3456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>
                <a:solidFill>
                  <a:srgbClr val="FF0000"/>
                </a:solidFill>
              </a:rPr>
              <a:t>Fixed scope + on time + within budget</a:t>
            </a:r>
            <a:r>
              <a:rPr lang="en-GB" sz="2800" dirty="0" smtClean="0"/>
              <a:t>  rooted </a:t>
            </a:r>
            <a:r>
              <a:rPr lang="en-GB" sz="2800" dirty="0"/>
              <a:t>in </a:t>
            </a:r>
            <a:r>
              <a:rPr lang="en-GB" sz="2800" i="1" dirty="0" smtClean="0"/>
              <a:t>unitary organization /authority hierarchy assumption</a:t>
            </a:r>
            <a:endParaRPr lang="en-GB" sz="2800" i="1" dirty="0"/>
          </a:p>
          <a:p>
            <a:pPr marL="173038" indent="-173038" algn="l">
              <a:buFont typeface="Arial" panose="020B0604020202020204" pitchFamily="34" charset="0"/>
              <a:buChar char="•"/>
            </a:pPr>
            <a:endParaRPr lang="en-GB" sz="2800" i="1" dirty="0"/>
          </a:p>
          <a:p>
            <a:pPr algn="l"/>
            <a:r>
              <a:rPr lang="en-GB" sz="2400" i="1" dirty="0" smtClean="0"/>
              <a:t>Gantt charts</a:t>
            </a:r>
            <a:r>
              <a:rPr lang="en-GB" sz="2400" i="1" dirty="0"/>
              <a:t> </a:t>
            </a:r>
            <a:r>
              <a:rPr lang="en-GB" sz="2400" i="1" dirty="0" smtClean="0"/>
              <a:t>--- developed for scheduling factory work in early 1900s</a:t>
            </a:r>
          </a:p>
          <a:p>
            <a:pPr algn="l"/>
            <a:endParaRPr lang="en-GB" sz="2400" i="1" dirty="0"/>
          </a:p>
          <a:p>
            <a:pPr algn="l"/>
            <a:r>
              <a:rPr lang="en-GB" sz="2400" i="1" dirty="0" smtClean="0"/>
              <a:t>CPM developed by </a:t>
            </a:r>
            <a:r>
              <a:rPr lang="en-GB" sz="2400" i="1" dirty="0"/>
              <a:t>DuPont </a:t>
            </a:r>
            <a:r>
              <a:rPr lang="en-GB" sz="2400" i="1" dirty="0" smtClean="0"/>
              <a:t>in the 40s.</a:t>
            </a:r>
            <a:endParaRPr lang="en-GB" sz="2400" i="1" dirty="0"/>
          </a:p>
          <a:p>
            <a:pPr algn="l"/>
            <a:endParaRPr lang="en-GB" sz="2400" i="1" dirty="0"/>
          </a:p>
          <a:p>
            <a:pPr algn="l"/>
            <a:r>
              <a:rPr lang="en-GB" sz="2400" i="1" dirty="0" smtClean="0"/>
              <a:t>PERT/Earned value … </a:t>
            </a:r>
            <a:r>
              <a:rPr lang="en-GB" sz="2400" i="1" dirty="0"/>
              <a:t>developed by the </a:t>
            </a:r>
            <a:r>
              <a:rPr lang="en-GB" sz="2400" i="1" dirty="0" smtClean="0"/>
              <a:t>US Navy in </a:t>
            </a:r>
            <a:r>
              <a:rPr lang="en-GB" sz="2400" i="1" dirty="0"/>
              <a:t>the </a:t>
            </a:r>
            <a:r>
              <a:rPr lang="en-GB" sz="2400" i="1" dirty="0" smtClean="0"/>
              <a:t>50s</a:t>
            </a:r>
          </a:p>
          <a:p>
            <a:pPr algn="l"/>
            <a:endParaRPr lang="en-GB" sz="2400" i="1" dirty="0"/>
          </a:p>
          <a:p>
            <a:pPr algn="l"/>
            <a:r>
              <a:rPr lang="en-GB" sz="2400" i="1" dirty="0"/>
              <a:t>Monte </a:t>
            </a:r>
            <a:r>
              <a:rPr lang="en-GB" sz="2400" i="1" dirty="0" smtClean="0"/>
              <a:t>Carlo… invented </a:t>
            </a:r>
            <a:r>
              <a:rPr lang="en-GB" sz="2400" i="1" dirty="0"/>
              <a:t>in the </a:t>
            </a:r>
            <a:r>
              <a:rPr lang="en-GB" sz="2400" i="1" dirty="0" smtClean="0"/>
              <a:t>40s to plan nuclear </a:t>
            </a:r>
            <a:r>
              <a:rPr lang="en-GB" sz="2400" i="1" dirty="0"/>
              <a:t>weapons </a:t>
            </a:r>
            <a:r>
              <a:rPr lang="en-GB" sz="2400" i="1" dirty="0" smtClean="0"/>
              <a:t>projects</a:t>
            </a:r>
            <a:endParaRPr lang="en-GB" sz="2400" i="1" dirty="0"/>
          </a:p>
          <a:p>
            <a:pPr algn="l"/>
            <a:r>
              <a:rPr lang="en-GB" sz="2400" i="1" dirty="0" smtClean="0"/>
              <a:t> 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297" y="4833657"/>
            <a:ext cx="73533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3635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8256" y="5387975"/>
            <a:ext cx="5038328" cy="1470025"/>
          </a:xfrm>
        </p:spPr>
        <p:txBody>
          <a:bodyPr>
            <a:noAutofit/>
          </a:bodyPr>
          <a:lstStyle/>
          <a:p>
            <a:pPr algn="l"/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 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2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5672" y="2708920"/>
            <a:ext cx="8712968" cy="8869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A41DC"/>
                </a:solidFill>
              </a:rPr>
              <a:t>Against this definition, major projects consistent </a:t>
            </a:r>
            <a:r>
              <a:rPr lang="en-US" i="1" dirty="0" smtClean="0">
                <a:solidFill>
                  <a:srgbClr val="0A41DC"/>
                </a:solidFill>
              </a:rPr>
              <a:t>underperform</a:t>
            </a:r>
            <a:r>
              <a:rPr lang="en-US" sz="2400" dirty="0" smtClean="0">
                <a:solidFill>
                  <a:srgbClr val="0A41DC"/>
                </a:solidFill>
              </a:rPr>
              <a:t/>
            </a:r>
            <a:br>
              <a:rPr lang="en-US" sz="2400" dirty="0" smtClean="0">
                <a:solidFill>
                  <a:srgbClr val="0A41DC"/>
                </a:solidFill>
              </a:rPr>
            </a:br>
            <a:endParaRPr lang="en-GB" sz="1800" dirty="0">
              <a:solidFill>
                <a:srgbClr val="0A41DC"/>
              </a:solidFill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-39688" y="6553200"/>
            <a:ext cx="91836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dirty="0" smtClean="0">
                <a:cs typeface="Arial" charset="0"/>
              </a:rPr>
              <a:t>© </a:t>
            </a:r>
            <a:r>
              <a:rPr lang="en-US" sz="1400" dirty="0" err="1" smtClean="0">
                <a:cs typeface="Arial" charset="0"/>
              </a:rPr>
              <a:t>Nuno</a:t>
            </a:r>
            <a:r>
              <a:rPr lang="en-US" sz="1400" dirty="0" smtClean="0">
                <a:cs typeface="Arial" charset="0"/>
              </a:rPr>
              <a:t> A. Gil. All Rights Reserved</a:t>
            </a:r>
            <a:endParaRPr lang="en-US" sz="14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672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30027"/>
            <a:ext cx="9144000" cy="8869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rgbClr val="0A41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 explanations &amp; implications</a:t>
            </a:r>
            <a:endParaRPr lang="en-GB" sz="2400" dirty="0">
              <a:solidFill>
                <a:srgbClr val="0A41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1303496"/>
            <a:ext cx="9144000" cy="4536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3038" indent="-173038" algn="l">
              <a:buFont typeface="Arial" panose="020B0604020202020204" pitchFamily="34" charset="0"/>
              <a:buChar char="•"/>
            </a:pPr>
            <a:r>
              <a:rPr lang="en-GB" sz="2800" dirty="0" smtClean="0"/>
              <a:t>Strategic misrepresentation (‘lying’)</a:t>
            </a:r>
          </a:p>
          <a:p>
            <a:pPr marL="173038" indent="-173038" algn="l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173038" indent="-173038" algn="l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173038" indent="-173038" algn="l">
              <a:buFont typeface="Arial" panose="020B0604020202020204" pitchFamily="34" charset="0"/>
              <a:buChar char="•"/>
            </a:pPr>
            <a:r>
              <a:rPr lang="en-GB" sz="2800" dirty="0" smtClean="0"/>
              <a:t>Optimism bias (‘technical incompetence’)</a:t>
            </a:r>
          </a:p>
          <a:p>
            <a:pPr marL="173038" indent="-173038" algn="l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173038" indent="-173038" algn="l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173038" indent="-173038" algn="l">
              <a:buFont typeface="Arial" panose="020B0604020202020204" pitchFamily="34" charset="0"/>
              <a:buChar char="•"/>
            </a:pPr>
            <a:r>
              <a:rPr lang="en-GB" sz="2800" dirty="0" smtClean="0"/>
              <a:t>Lack of planning (‘managerial incompetence’)</a:t>
            </a:r>
          </a:p>
          <a:p>
            <a:pPr marL="173038" indent="-173038" algn="l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173038" indent="-173038" algn="l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173038" indent="-173038" algn="l">
              <a:buFont typeface="Arial" panose="020B0604020202020204" pitchFamily="34" charset="0"/>
              <a:buChar char="•"/>
            </a:pPr>
            <a:r>
              <a:rPr lang="en-GB" sz="2800" dirty="0"/>
              <a:t>B</a:t>
            </a:r>
            <a:r>
              <a:rPr lang="en-GB" sz="2800" dirty="0" smtClean="0"/>
              <a:t>uyer-supplier flexible contracts</a:t>
            </a:r>
          </a:p>
          <a:p>
            <a:pPr marL="173038" indent="-173038" algn="l">
              <a:buFont typeface="Arial" panose="020B0604020202020204" pitchFamily="34" charset="0"/>
              <a:buChar char="•"/>
            </a:pPr>
            <a:endParaRPr lang="en-GB" sz="2800" dirty="0"/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-39688" y="6553200"/>
            <a:ext cx="91836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dirty="0" smtClean="0">
                <a:cs typeface="Arial" charset="0"/>
              </a:rPr>
              <a:t>© </a:t>
            </a:r>
            <a:r>
              <a:rPr lang="en-US" sz="1400" dirty="0" err="1" smtClean="0">
                <a:cs typeface="Arial" charset="0"/>
              </a:rPr>
              <a:t>Nuno</a:t>
            </a:r>
            <a:r>
              <a:rPr lang="en-US" sz="1400" dirty="0" smtClean="0">
                <a:cs typeface="Arial" charset="0"/>
              </a:rPr>
              <a:t> A. Gil. All Rights Reserved</a:t>
            </a:r>
            <a:endParaRPr lang="en-US" sz="1400" dirty="0">
              <a:cs typeface="Arial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6288904" y="1434084"/>
            <a:ext cx="720080" cy="360040"/>
          </a:xfrm>
          <a:prstGeom prst="straightConnector1">
            <a:avLst/>
          </a:prstGeom>
          <a:ln w="38100">
            <a:solidFill>
              <a:srgbClr val="0A41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6426923" y="2214412"/>
            <a:ext cx="720080" cy="495672"/>
          </a:xfrm>
          <a:prstGeom prst="straightConnector1">
            <a:avLst/>
          </a:prstGeom>
          <a:ln w="38100">
            <a:solidFill>
              <a:srgbClr val="0A41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147715" y="5301208"/>
            <a:ext cx="792088" cy="0"/>
          </a:xfrm>
          <a:prstGeom prst="straightConnector1">
            <a:avLst/>
          </a:prstGeom>
          <a:ln w="38100">
            <a:solidFill>
              <a:srgbClr val="0A41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986562" y="4780206"/>
            <a:ext cx="33635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 smtClean="0"/>
              <a:t>Alliancing, NEC option C</a:t>
            </a:r>
          </a:p>
          <a:p>
            <a:r>
              <a:rPr lang="en-GB" sz="2400" i="1" dirty="0" smtClean="0"/>
              <a:t>Lean management stuff</a:t>
            </a:r>
            <a:endParaRPr lang="en-GB" sz="2400" i="1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996643" y="4005064"/>
            <a:ext cx="671700" cy="0"/>
          </a:xfrm>
          <a:prstGeom prst="straightConnector1">
            <a:avLst/>
          </a:prstGeom>
          <a:ln w="38100">
            <a:solidFill>
              <a:srgbClr val="0A41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824406" y="3726713"/>
            <a:ext cx="1273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 smtClean="0"/>
              <a:t>Training</a:t>
            </a:r>
            <a:endParaRPr lang="en-GB" sz="24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7246575" y="1434084"/>
            <a:ext cx="18517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 smtClean="0"/>
              <a:t>Humongous contingency &amp; controls</a:t>
            </a:r>
            <a:endParaRPr lang="en-GB" sz="2400" i="1" dirty="0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29253" y="5833353"/>
            <a:ext cx="8712968" cy="8869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i="1" dirty="0" smtClean="0">
                <a:solidFill>
                  <a:srgbClr val="FF0000"/>
                </a:solidFill>
              </a:rPr>
              <a:t>Time to move the debate forward!!</a:t>
            </a:r>
            <a:endParaRPr lang="en-GB" sz="1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0845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2780928"/>
            <a:ext cx="9144000" cy="8869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A41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Collaboration</a:t>
            </a:r>
            <a:endParaRPr lang="en-GB" sz="2800" dirty="0">
              <a:solidFill>
                <a:srgbClr val="0A41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-39688" y="6553200"/>
            <a:ext cx="91836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dirty="0" smtClean="0">
                <a:cs typeface="Arial" charset="0"/>
              </a:rPr>
              <a:t>© </a:t>
            </a:r>
            <a:r>
              <a:rPr lang="en-US" sz="1400" dirty="0" err="1" smtClean="0">
                <a:cs typeface="Arial" charset="0"/>
              </a:rPr>
              <a:t>Nuno</a:t>
            </a:r>
            <a:r>
              <a:rPr lang="en-US" sz="1400" dirty="0" smtClean="0">
                <a:cs typeface="Arial" charset="0"/>
              </a:rPr>
              <a:t> A. Gil. All Rights Reserved</a:t>
            </a:r>
            <a:endParaRPr lang="en-US" sz="14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032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37356" y="332656"/>
            <a:ext cx="8229600" cy="8869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A41DC"/>
                </a:solidFill>
              </a:rPr>
              <a:t>Antecedents of Collaboration  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276872"/>
            <a:ext cx="9121344" cy="33843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Higher-order  </a:t>
            </a:r>
            <a:r>
              <a:rPr lang="en-GB" sz="2800" dirty="0" smtClean="0"/>
              <a:t>goal unifying autonomous stakeholders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I</a:t>
            </a:r>
            <a:r>
              <a:rPr lang="en-GB" sz="2800" dirty="0" smtClean="0"/>
              <a:t>nterdependence  of resources</a:t>
            </a:r>
          </a:p>
          <a:p>
            <a:pPr algn="l"/>
            <a:endParaRPr lang="en-GB" sz="2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Prior history of working together (‘familiarity breeds trust</a:t>
            </a:r>
            <a:r>
              <a:rPr lang="en-GB" sz="2800" dirty="0" smtClean="0"/>
              <a:t>’)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Long-term relationships (‘shadow of the future’)</a:t>
            </a:r>
            <a:endParaRPr lang="en-GB" sz="2800" dirty="0"/>
          </a:p>
          <a:p>
            <a:pPr algn="l"/>
            <a:r>
              <a:rPr lang="en-GB" sz="2800" dirty="0" smtClean="0"/>
              <a:t> </a:t>
            </a:r>
            <a:endParaRPr lang="en-GB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Face-to-face interaction</a:t>
            </a:r>
          </a:p>
          <a:p>
            <a:pPr algn="l"/>
            <a:endParaRPr lang="en-GB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Convenor </a:t>
            </a:r>
            <a:r>
              <a:rPr lang="en-GB" sz="2800" dirty="0" smtClean="0"/>
              <a:t>with authority to intervene (‘honest broker’)</a:t>
            </a:r>
            <a:endParaRPr lang="en-GB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800" dirty="0"/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-39688" y="6553200"/>
            <a:ext cx="91836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dirty="0" smtClean="0">
                <a:cs typeface="Arial" charset="0"/>
              </a:rPr>
              <a:t>© </a:t>
            </a:r>
            <a:r>
              <a:rPr lang="en-US" sz="1400" dirty="0" err="1" smtClean="0">
                <a:cs typeface="Arial" charset="0"/>
              </a:rPr>
              <a:t>Nuno</a:t>
            </a:r>
            <a:r>
              <a:rPr lang="en-US" sz="1400" dirty="0" smtClean="0">
                <a:cs typeface="Arial" charset="0"/>
              </a:rPr>
              <a:t> A. Gil. All Rights Reserved</a:t>
            </a:r>
            <a:endParaRPr lang="en-US" sz="14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0517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8869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A41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Urgency is at odds with consensus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1988840"/>
            <a:ext cx="9144000" cy="33843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Consensus cannot be rushed</a:t>
            </a:r>
          </a:p>
          <a:p>
            <a:pPr algn="l"/>
            <a:endParaRPr lang="en-GB" sz="2800" dirty="0" smtClean="0"/>
          </a:p>
          <a:p>
            <a:pPr algn="l"/>
            <a:r>
              <a:rPr lang="en-GB" sz="2800" dirty="0" smtClean="0"/>
              <a:t>Large groups need more time to deliberate</a:t>
            </a:r>
          </a:p>
          <a:p>
            <a:pPr algn="l"/>
            <a:endParaRPr lang="en-GB" sz="2800" dirty="0"/>
          </a:p>
          <a:p>
            <a:pPr algn="l"/>
            <a:r>
              <a:rPr lang="en-GB" sz="2800" dirty="0" smtClean="0"/>
              <a:t>Large , </a:t>
            </a:r>
            <a:r>
              <a:rPr lang="en-GB" sz="2800" dirty="0"/>
              <a:t>h</a:t>
            </a:r>
            <a:r>
              <a:rPr lang="en-GB" sz="2800" dirty="0" smtClean="0"/>
              <a:t>eterogeneous groups need even more time</a:t>
            </a:r>
          </a:p>
          <a:p>
            <a:pPr algn="l"/>
            <a:endParaRPr lang="en-GB" sz="2800" dirty="0"/>
          </a:p>
          <a:p>
            <a:pPr algn="l"/>
            <a:r>
              <a:rPr lang="en-GB" sz="2800" dirty="0" smtClean="0"/>
              <a:t>But in project-based work collaborative process is time-bound</a:t>
            </a:r>
          </a:p>
          <a:p>
            <a:pPr algn="l"/>
            <a:endParaRPr lang="en-GB" sz="2800" i="1" dirty="0"/>
          </a:p>
          <a:p>
            <a:pPr algn="l"/>
            <a:r>
              <a:rPr lang="en-GB" sz="2800" dirty="0" smtClean="0"/>
              <a:t>Hence risk is real that collaboration unravels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algn="l"/>
            <a:r>
              <a:rPr lang="en-GB" sz="2800" i="1" dirty="0">
                <a:solidFill>
                  <a:srgbClr val="FF0000"/>
                </a:solidFill>
              </a:rPr>
              <a:t> </a:t>
            </a:r>
            <a:r>
              <a:rPr lang="en-GB" sz="2800" i="1" dirty="0" smtClean="0">
                <a:solidFill>
                  <a:srgbClr val="FF0000"/>
                </a:solidFill>
              </a:rPr>
              <a:t>    impasse, defections, deferred commitments, free-riding, ‘white elephants’</a:t>
            </a:r>
            <a:endParaRPr lang="en-GB" sz="2800" i="1" dirty="0">
              <a:solidFill>
                <a:srgbClr val="FF0000"/>
              </a:solidFill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-39688" y="6553200"/>
            <a:ext cx="91836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dirty="0" smtClean="0">
                <a:cs typeface="Arial" charset="0"/>
              </a:rPr>
              <a:t>© </a:t>
            </a:r>
            <a:r>
              <a:rPr lang="en-US" sz="1400" dirty="0" err="1" smtClean="0">
                <a:cs typeface="Arial" charset="0"/>
              </a:rPr>
              <a:t>Nuno</a:t>
            </a:r>
            <a:r>
              <a:rPr lang="en-US" sz="1400" dirty="0" smtClean="0">
                <a:cs typeface="Arial" charset="0"/>
              </a:rPr>
              <a:t> A. Gil. All Rights Reserved</a:t>
            </a:r>
            <a:endParaRPr lang="en-US" sz="14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8186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4576" y="6099691"/>
            <a:ext cx="9217024" cy="359296"/>
          </a:xfrm>
        </p:spPr>
        <p:txBody>
          <a:bodyPr>
            <a:norm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Cooperative Types in General Human Population [</a:t>
            </a:r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Kurzban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and Houser 2005, p.1803] 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836712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Cooperators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(13% of 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population)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contribute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others at a cost to themselves, uninfluenced by others’ contribution.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This behavior resembles pure </a:t>
            </a:r>
            <a:r>
              <a:rPr lang="en-US" sz="24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altruism </a:t>
            </a:r>
          </a:p>
          <a:p>
            <a:pPr lvl="0"/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Reciprocators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(63%)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may contribute to others at a cost to themselves, but only insomuch that others are also contributing.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Such behavior suggests </a:t>
            </a:r>
            <a:r>
              <a:rPr lang="en-US" sz="24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reciprocity.</a:t>
            </a:r>
          </a:p>
          <a:p>
            <a:pPr lvl="0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 riders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(20%)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contribute significantly less than others (but usually more than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nothing) regardless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others’ contributions.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behavior fits the image of a </a:t>
            </a:r>
            <a:r>
              <a:rPr lang="en-US" sz="2400" i="1" u="sng" dirty="0">
                <a:latin typeface="Arial" panose="020B0604020202020204" pitchFamily="34" charset="0"/>
                <a:cs typeface="Arial" panose="020B0604020202020204" pitchFamily="34" charset="0"/>
              </a:rPr>
              <a:t>narrowly self-interested individual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remaining 4% are too inconsistent to be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categorized</a:t>
            </a:r>
            <a:endParaRPr 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0A41DC"/>
                </a:solidFill>
              </a:rPr>
              <a:t>Complicating matters we’ve people…</a:t>
            </a:r>
            <a:endParaRPr lang="en-GB" dirty="0">
              <a:solidFill>
                <a:srgbClr val="0A41DC"/>
              </a:solidFill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39688" y="6595297"/>
            <a:ext cx="91836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dirty="0" smtClean="0">
                <a:cs typeface="Arial" charset="0"/>
              </a:rPr>
              <a:t>© </a:t>
            </a:r>
            <a:r>
              <a:rPr lang="en-US" sz="1400" dirty="0" err="1" smtClean="0">
                <a:cs typeface="Arial" charset="0"/>
              </a:rPr>
              <a:t>Nuno</a:t>
            </a:r>
            <a:r>
              <a:rPr lang="en-US" sz="1400" dirty="0" smtClean="0">
                <a:cs typeface="Arial" charset="0"/>
              </a:rPr>
              <a:t> A. Gil. All Rights Reserved</a:t>
            </a:r>
            <a:endParaRPr lang="en-US" sz="14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5699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2780928"/>
            <a:ext cx="9144000" cy="15841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A41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does this leave us?</a:t>
            </a:r>
          </a:p>
          <a:p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0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-39688" y="6553200"/>
            <a:ext cx="91836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dirty="0" smtClean="0">
                <a:cs typeface="Arial" charset="0"/>
              </a:rPr>
              <a:t>© </a:t>
            </a:r>
            <a:r>
              <a:rPr lang="en-US" sz="1400" dirty="0" err="1" smtClean="0">
                <a:cs typeface="Arial" charset="0"/>
              </a:rPr>
              <a:t>Nuno</a:t>
            </a:r>
            <a:r>
              <a:rPr lang="en-US" sz="1400" dirty="0" smtClean="0">
                <a:cs typeface="Arial" charset="0"/>
              </a:rPr>
              <a:t> A. Gil. All Rights Reserved</a:t>
            </a:r>
            <a:endParaRPr lang="en-US" sz="14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92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79512" y="2708920"/>
            <a:ext cx="8964488" cy="8869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Motion</a:t>
            </a:r>
            <a:r>
              <a:rPr lang="en-US" sz="5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5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smtClean="0">
                <a:solidFill>
                  <a:srgbClr val="0A41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Treasury’s optimism bias policy has been a disservice to efforts to create high-performance projects </a:t>
            </a:r>
            <a:endParaRPr lang="en-GB" sz="2400" dirty="0">
              <a:solidFill>
                <a:srgbClr val="0A41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39688" y="6553200"/>
            <a:ext cx="91836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dirty="0" smtClean="0">
                <a:cs typeface="Arial" charset="0"/>
              </a:rPr>
              <a:t>© </a:t>
            </a:r>
            <a:r>
              <a:rPr lang="en-US" sz="1400" dirty="0" err="1" smtClean="0">
                <a:cs typeface="Arial" charset="0"/>
              </a:rPr>
              <a:t>Nuno</a:t>
            </a:r>
            <a:r>
              <a:rPr lang="en-US" sz="1400" dirty="0" smtClean="0">
                <a:cs typeface="Arial" charset="0"/>
              </a:rPr>
              <a:t> A. Gil. All Rights Reserved</a:t>
            </a:r>
            <a:endParaRPr lang="en-US" sz="14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4907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39688" y="6553200"/>
            <a:ext cx="91836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dirty="0" smtClean="0">
                <a:cs typeface="Arial" charset="0"/>
              </a:rPr>
              <a:t>© </a:t>
            </a:r>
            <a:r>
              <a:rPr lang="en-US" sz="1400" dirty="0" err="1" smtClean="0">
                <a:cs typeface="Arial" charset="0"/>
              </a:rPr>
              <a:t>Nuno</a:t>
            </a:r>
            <a:r>
              <a:rPr lang="en-US" sz="1400" dirty="0" smtClean="0">
                <a:cs typeface="Arial" charset="0"/>
              </a:rPr>
              <a:t> A. Gil. All Rights Reserved</a:t>
            </a:r>
            <a:endParaRPr lang="en-US" sz="1400" dirty="0">
              <a:cs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34" y="1155131"/>
            <a:ext cx="9118038" cy="5154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3107" y="16076"/>
            <a:ext cx="9144000" cy="8869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Rethink how we define performance</a:t>
            </a:r>
            <a:endParaRPr lang="en-GB" sz="18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86939" y="981973"/>
            <a:ext cx="9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Ideation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00049" y="962977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Planning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2160" y="981973"/>
            <a:ext cx="1692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Implementation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7898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8256" y="5387975"/>
            <a:ext cx="5038328" cy="1470025"/>
          </a:xfrm>
        </p:spPr>
        <p:txBody>
          <a:bodyPr>
            <a:noAutofit/>
          </a:bodyPr>
          <a:lstStyle/>
          <a:p>
            <a:pPr algn="l"/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 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2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3898" y="370436"/>
            <a:ext cx="9177919" cy="8869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rgbClr val="0000CC"/>
                </a:solidFill>
              </a:rPr>
              <a:t>And for as long as we remain stuck…</a:t>
            </a:r>
            <a:endParaRPr lang="en-GB" sz="1600" dirty="0">
              <a:solidFill>
                <a:srgbClr val="0000CC"/>
              </a:solidFill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-39688" y="6553200"/>
            <a:ext cx="91836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dirty="0" smtClean="0">
                <a:cs typeface="Arial" charset="0"/>
              </a:rPr>
              <a:t>© </a:t>
            </a:r>
            <a:r>
              <a:rPr lang="en-US" sz="1400" dirty="0" err="1" smtClean="0">
                <a:cs typeface="Arial" charset="0"/>
              </a:rPr>
              <a:t>Nuno</a:t>
            </a:r>
            <a:r>
              <a:rPr lang="en-US" sz="1400" dirty="0" smtClean="0">
                <a:cs typeface="Arial" charset="0"/>
              </a:rPr>
              <a:t> A. Gil. All Rights Reserved</a:t>
            </a:r>
            <a:endParaRPr lang="en-US" sz="1400" dirty="0">
              <a:cs typeface="Arial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07504" y="1268760"/>
            <a:ext cx="9036496" cy="50952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600" dirty="0" smtClean="0"/>
              <a:t>Let’s create structures to bring out the best of people in consensus-oriented organizations</a:t>
            </a:r>
          </a:p>
        </p:txBody>
      </p:sp>
    </p:spTree>
    <p:extLst>
      <p:ext uri="{BB962C8B-B14F-4D97-AF65-F5344CB8AC3E}">
        <p14:creationId xmlns:p14="http://schemas.microsoft.com/office/powerpoint/2010/main" val="14446507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8256" y="5387975"/>
            <a:ext cx="5038328" cy="1470025"/>
          </a:xfrm>
        </p:spPr>
        <p:txBody>
          <a:bodyPr>
            <a:noAutofit/>
          </a:bodyPr>
          <a:lstStyle/>
          <a:p>
            <a:pPr algn="l"/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 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2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6582" y="15032"/>
            <a:ext cx="9144000" cy="6218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00CC"/>
                </a:solidFill>
              </a:rPr>
              <a:t>Polycentric Governance</a:t>
            </a:r>
            <a:endParaRPr lang="en-GB" sz="1800" dirty="0">
              <a:solidFill>
                <a:srgbClr val="0000CC"/>
              </a:solidFill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-39688" y="6553200"/>
            <a:ext cx="91836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dirty="0" smtClean="0">
                <a:cs typeface="Arial" charset="0"/>
              </a:rPr>
              <a:t>© </a:t>
            </a:r>
            <a:r>
              <a:rPr lang="en-US" sz="1400" dirty="0" err="1" smtClean="0">
                <a:cs typeface="Arial" charset="0"/>
              </a:rPr>
              <a:t>Nuno</a:t>
            </a:r>
            <a:r>
              <a:rPr lang="en-US" sz="1400" dirty="0" smtClean="0">
                <a:cs typeface="Arial" charset="0"/>
              </a:rPr>
              <a:t> A. Gil. All Rights Reserved</a:t>
            </a:r>
            <a:endParaRPr lang="en-US" sz="1400" dirty="0">
              <a:cs typeface="Arial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2814"/>
            <a:ext cx="9144000" cy="5705715"/>
          </a:xfrm>
          <a:prstGeom prst="rect">
            <a:avLst/>
          </a:prstGeom>
        </p:spPr>
      </p:pic>
      <p:sp>
        <p:nvSpPr>
          <p:cNvPr id="18" name="Freeform 17"/>
          <p:cNvSpPr/>
          <p:nvPr/>
        </p:nvSpPr>
        <p:spPr>
          <a:xfrm rot="16200000">
            <a:off x="5611961" y="2859254"/>
            <a:ext cx="726557" cy="217712"/>
          </a:xfrm>
          <a:custGeom>
            <a:avLst/>
            <a:gdLst>
              <a:gd name="connsiteX0" fmla="*/ 0 w 726557"/>
              <a:gd name="connsiteY0" fmla="*/ 159657 h 246742"/>
              <a:gd name="connsiteX1" fmla="*/ 43543 w 726557"/>
              <a:gd name="connsiteY1" fmla="*/ 87085 h 246742"/>
              <a:gd name="connsiteX2" fmla="*/ 72571 w 726557"/>
              <a:gd name="connsiteY2" fmla="*/ 72571 h 246742"/>
              <a:gd name="connsiteX3" fmla="*/ 58057 w 726557"/>
              <a:gd name="connsiteY3" fmla="*/ 130628 h 246742"/>
              <a:gd name="connsiteX4" fmla="*/ 29028 w 726557"/>
              <a:gd name="connsiteY4" fmla="*/ 174171 h 246742"/>
              <a:gd name="connsiteX5" fmla="*/ 72571 w 726557"/>
              <a:gd name="connsiteY5" fmla="*/ 159657 h 246742"/>
              <a:gd name="connsiteX6" fmla="*/ 159657 w 726557"/>
              <a:gd name="connsiteY6" fmla="*/ 145142 h 246742"/>
              <a:gd name="connsiteX7" fmla="*/ 145143 w 726557"/>
              <a:gd name="connsiteY7" fmla="*/ 87085 h 246742"/>
              <a:gd name="connsiteX8" fmla="*/ 116114 w 726557"/>
              <a:gd name="connsiteY8" fmla="*/ 43542 h 246742"/>
              <a:gd name="connsiteX9" fmla="*/ 101600 w 726557"/>
              <a:gd name="connsiteY9" fmla="*/ 0 h 246742"/>
              <a:gd name="connsiteX10" fmla="*/ 87086 w 726557"/>
              <a:gd name="connsiteY10" fmla="*/ 43542 h 246742"/>
              <a:gd name="connsiteX11" fmla="*/ 130628 w 726557"/>
              <a:gd name="connsiteY11" fmla="*/ 130628 h 246742"/>
              <a:gd name="connsiteX12" fmla="*/ 43543 w 726557"/>
              <a:gd name="connsiteY12" fmla="*/ 174171 h 246742"/>
              <a:gd name="connsiteX13" fmla="*/ 0 w 726557"/>
              <a:gd name="connsiteY13" fmla="*/ 188685 h 246742"/>
              <a:gd name="connsiteX14" fmla="*/ 87086 w 726557"/>
              <a:gd name="connsiteY14" fmla="*/ 145142 h 246742"/>
              <a:gd name="connsiteX15" fmla="*/ 72571 w 726557"/>
              <a:gd name="connsiteY15" fmla="*/ 58057 h 246742"/>
              <a:gd name="connsiteX16" fmla="*/ 43543 w 726557"/>
              <a:gd name="connsiteY16" fmla="*/ 101600 h 246742"/>
              <a:gd name="connsiteX17" fmla="*/ 29028 w 726557"/>
              <a:gd name="connsiteY17" fmla="*/ 145142 h 246742"/>
              <a:gd name="connsiteX18" fmla="*/ 72571 w 726557"/>
              <a:gd name="connsiteY18" fmla="*/ 130628 h 246742"/>
              <a:gd name="connsiteX19" fmla="*/ 203200 w 726557"/>
              <a:gd name="connsiteY19" fmla="*/ 58057 h 246742"/>
              <a:gd name="connsiteX20" fmla="*/ 246743 w 726557"/>
              <a:gd name="connsiteY20" fmla="*/ 29028 h 246742"/>
              <a:gd name="connsiteX21" fmla="*/ 304800 w 726557"/>
              <a:gd name="connsiteY21" fmla="*/ 14514 h 246742"/>
              <a:gd name="connsiteX22" fmla="*/ 348343 w 726557"/>
              <a:gd name="connsiteY22" fmla="*/ 0 h 246742"/>
              <a:gd name="connsiteX23" fmla="*/ 478971 w 726557"/>
              <a:gd name="connsiteY23" fmla="*/ 14514 h 246742"/>
              <a:gd name="connsiteX24" fmla="*/ 551543 w 726557"/>
              <a:gd name="connsiteY24" fmla="*/ 29028 h 246742"/>
              <a:gd name="connsiteX25" fmla="*/ 595086 w 726557"/>
              <a:gd name="connsiteY25" fmla="*/ 72571 h 246742"/>
              <a:gd name="connsiteX26" fmla="*/ 682171 w 726557"/>
              <a:gd name="connsiteY26" fmla="*/ 130628 h 246742"/>
              <a:gd name="connsiteX27" fmla="*/ 725714 w 726557"/>
              <a:gd name="connsiteY27" fmla="*/ 217714 h 246742"/>
              <a:gd name="connsiteX28" fmla="*/ 725714 w 726557"/>
              <a:gd name="connsiteY28" fmla="*/ 246742 h 24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26557" h="246742">
                <a:moveTo>
                  <a:pt x="0" y="159657"/>
                </a:moveTo>
                <a:cubicBezTo>
                  <a:pt x="14514" y="135466"/>
                  <a:pt x="32086" y="112864"/>
                  <a:pt x="43543" y="87085"/>
                </a:cubicBezTo>
                <a:cubicBezTo>
                  <a:pt x="67843" y="32411"/>
                  <a:pt x="47090" y="-3875"/>
                  <a:pt x="72571" y="72571"/>
                </a:cubicBezTo>
                <a:cubicBezTo>
                  <a:pt x="67733" y="91923"/>
                  <a:pt x="65915" y="112293"/>
                  <a:pt x="58057" y="130628"/>
                </a:cubicBezTo>
                <a:cubicBezTo>
                  <a:pt x="51185" y="146662"/>
                  <a:pt x="21227" y="158568"/>
                  <a:pt x="29028" y="174171"/>
                </a:cubicBezTo>
                <a:cubicBezTo>
                  <a:pt x="35870" y="187855"/>
                  <a:pt x="57636" y="162976"/>
                  <a:pt x="72571" y="159657"/>
                </a:cubicBezTo>
                <a:cubicBezTo>
                  <a:pt x="101299" y="153273"/>
                  <a:pt x="130628" y="149980"/>
                  <a:pt x="159657" y="145142"/>
                </a:cubicBezTo>
                <a:cubicBezTo>
                  <a:pt x="154819" y="125790"/>
                  <a:pt x="153001" y="105420"/>
                  <a:pt x="145143" y="87085"/>
                </a:cubicBezTo>
                <a:cubicBezTo>
                  <a:pt x="138271" y="71051"/>
                  <a:pt x="123915" y="59144"/>
                  <a:pt x="116114" y="43542"/>
                </a:cubicBezTo>
                <a:cubicBezTo>
                  <a:pt x="109272" y="29858"/>
                  <a:pt x="106438" y="14514"/>
                  <a:pt x="101600" y="0"/>
                </a:cubicBezTo>
                <a:cubicBezTo>
                  <a:pt x="96762" y="14514"/>
                  <a:pt x="87086" y="28243"/>
                  <a:pt x="87086" y="43542"/>
                </a:cubicBezTo>
                <a:cubicBezTo>
                  <a:pt x="87086" y="73588"/>
                  <a:pt x="115951" y="108612"/>
                  <a:pt x="130628" y="130628"/>
                </a:cubicBezTo>
                <a:cubicBezTo>
                  <a:pt x="21182" y="167110"/>
                  <a:pt x="156091" y="117897"/>
                  <a:pt x="43543" y="174171"/>
                </a:cubicBezTo>
                <a:cubicBezTo>
                  <a:pt x="29859" y="181013"/>
                  <a:pt x="0" y="203984"/>
                  <a:pt x="0" y="188685"/>
                </a:cubicBezTo>
                <a:cubicBezTo>
                  <a:pt x="0" y="169929"/>
                  <a:pt x="76350" y="148721"/>
                  <a:pt x="87086" y="145142"/>
                </a:cubicBezTo>
                <a:cubicBezTo>
                  <a:pt x="82248" y="116114"/>
                  <a:pt x="93381" y="78866"/>
                  <a:pt x="72571" y="58057"/>
                </a:cubicBezTo>
                <a:cubicBezTo>
                  <a:pt x="60236" y="45722"/>
                  <a:pt x="51344" y="85998"/>
                  <a:pt x="43543" y="101600"/>
                </a:cubicBezTo>
                <a:cubicBezTo>
                  <a:pt x="36701" y="115284"/>
                  <a:pt x="18210" y="134324"/>
                  <a:pt x="29028" y="145142"/>
                </a:cubicBezTo>
                <a:cubicBezTo>
                  <a:pt x="39846" y="155960"/>
                  <a:pt x="59197" y="138058"/>
                  <a:pt x="72571" y="130628"/>
                </a:cubicBezTo>
                <a:cubicBezTo>
                  <a:pt x="222295" y="47449"/>
                  <a:pt x="104673" y="90899"/>
                  <a:pt x="203200" y="58057"/>
                </a:cubicBezTo>
                <a:cubicBezTo>
                  <a:pt x="217714" y="48381"/>
                  <a:pt x="230709" y="35900"/>
                  <a:pt x="246743" y="29028"/>
                </a:cubicBezTo>
                <a:cubicBezTo>
                  <a:pt x="265078" y="21170"/>
                  <a:pt x="285620" y="19994"/>
                  <a:pt x="304800" y="14514"/>
                </a:cubicBezTo>
                <a:cubicBezTo>
                  <a:pt x="319511" y="10311"/>
                  <a:pt x="333829" y="4838"/>
                  <a:pt x="348343" y="0"/>
                </a:cubicBezTo>
                <a:cubicBezTo>
                  <a:pt x="391886" y="4838"/>
                  <a:pt x="435601" y="8318"/>
                  <a:pt x="478971" y="14514"/>
                </a:cubicBezTo>
                <a:cubicBezTo>
                  <a:pt x="503393" y="18003"/>
                  <a:pt x="529478" y="17995"/>
                  <a:pt x="551543" y="29028"/>
                </a:cubicBezTo>
                <a:cubicBezTo>
                  <a:pt x="569902" y="38208"/>
                  <a:pt x="578883" y="59969"/>
                  <a:pt x="595086" y="72571"/>
                </a:cubicBezTo>
                <a:cubicBezTo>
                  <a:pt x="622625" y="93990"/>
                  <a:pt x="682171" y="130628"/>
                  <a:pt x="682171" y="130628"/>
                </a:cubicBezTo>
                <a:cubicBezTo>
                  <a:pt x="706637" y="167326"/>
                  <a:pt x="717129" y="174790"/>
                  <a:pt x="725714" y="217714"/>
                </a:cubicBezTo>
                <a:cubicBezTo>
                  <a:pt x="727612" y="227202"/>
                  <a:pt x="725714" y="237066"/>
                  <a:pt x="725714" y="246742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Freeform 20"/>
          <p:cNvSpPr/>
          <p:nvPr/>
        </p:nvSpPr>
        <p:spPr>
          <a:xfrm rot="10800000">
            <a:off x="6227269" y="3817195"/>
            <a:ext cx="726557" cy="123371"/>
          </a:xfrm>
          <a:custGeom>
            <a:avLst/>
            <a:gdLst>
              <a:gd name="connsiteX0" fmla="*/ 0 w 726557"/>
              <a:gd name="connsiteY0" fmla="*/ 159657 h 246742"/>
              <a:gd name="connsiteX1" fmla="*/ 43543 w 726557"/>
              <a:gd name="connsiteY1" fmla="*/ 87085 h 246742"/>
              <a:gd name="connsiteX2" fmla="*/ 72571 w 726557"/>
              <a:gd name="connsiteY2" fmla="*/ 72571 h 246742"/>
              <a:gd name="connsiteX3" fmla="*/ 58057 w 726557"/>
              <a:gd name="connsiteY3" fmla="*/ 130628 h 246742"/>
              <a:gd name="connsiteX4" fmla="*/ 29028 w 726557"/>
              <a:gd name="connsiteY4" fmla="*/ 174171 h 246742"/>
              <a:gd name="connsiteX5" fmla="*/ 72571 w 726557"/>
              <a:gd name="connsiteY5" fmla="*/ 159657 h 246742"/>
              <a:gd name="connsiteX6" fmla="*/ 159657 w 726557"/>
              <a:gd name="connsiteY6" fmla="*/ 145142 h 246742"/>
              <a:gd name="connsiteX7" fmla="*/ 145143 w 726557"/>
              <a:gd name="connsiteY7" fmla="*/ 87085 h 246742"/>
              <a:gd name="connsiteX8" fmla="*/ 116114 w 726557"/>
              <a:gd name="connsiteY8" fmla="*/ 43542 h 246742"/>
              <a:gd name="connsiteX9" fmla="*/ 101600 w 726557"/>
              <a:gd name="connsiteY9" fmla="*/ 0 h 246742"/>
              <a:gd name="connsiteX10" fmla="*/ 87086 w 726557"/>
              <a:gd name="connsiteY10" fmla="*/ 43542 h 246742"/>
              <a:gd name="connsiteX11" fmla="*/ 130628 w 726557"/>
              <a:gd name="connsiteY11" fmla="*/ 130628 h 246742"/>
              <a:gd name="connsiteX12" fmla="*/ 43543 w 726557"/>
              <a:gd name="connsiteY12" fmla="*/ 174171 h 246742"/>
              <a:gd name="connsiteX13" fmla="*/ 0 w 726557"/>
              <a:gd name="connsiteY13" fmla="*/ 188685 h 246742"/>
              <a:gd name="connsiteX14" fmla="*/ 87086 w 726557"/>
              <a:gd name="connsiteY14" fmla="*/ 145142 h 246742"/>
              <a:gd name="connsiteX15" fmla="*/ 72571 w 726557"/>
              <a:gd name="connsiteY15" fmla="*/ 58057 h 246742"/>
              <a:gd name="connsiteX16" fmla="*/ 43543 w 726557"/>
              <a:gd name="connsiteY16" fmla="*/ 101600 h 246742"/>
              <a:gd name="connsiteX17" fmla="*/ 29028 w 726557"/>
              <a:gd name="connsiteY17" fmla="*/ 145142 h 246742"/>
              <a:gd name="connsiteX18" fmla="*/ 72571 w 726557"/>
              <a:gd name="connsiteY18" fmla="*/ 130628 h 246742"/>
              <a:gd name="connsiteX19" fmla="*/ 203200 w 726557"/>
              <a:gd name="connsiteY19" fmla="*/ 58057 h 246742"/>
              <a:gd name="connsiteX20" fmla="*/ 246743 w 726557"/>
              <a:gd name="connsiteY20" fmla="*/ 29028 h 246742"/>
              <a:gd name="connsiteX21" fmla="*/ 304800 w 726557"/>
              <a:gd name="connsiteY21" fmla="*/ 14514 h 246742"/>
              <a:gd name="connsiteX22" fmla="*/ 348343 w 726557"/>
              <a:gd name="connsiteY22" fmla="*/ 0 h 246742"/>
              <a:gd name="connsiteX23" fmla="*/ 478971 w 726557"/>
              <a:gd name="connsiteY23" fmla="*/ 14514 h 246742"/>
              <a:gd name="connsiteX24" fmla="*/ 551543 w 726557"/>
              <a:gd name="connsiteY24" fmla="*/ 29028 h 246742"/>
              <a:gd name="connsiteX25" fmla="*/ 595086 w 726557"/>
              <a:gd name="connsiteY25" fmla="*/ 72571 h 246742"/>
              <a:gd name="connsiteX26" fmla="*/ 682171 w 726557"/>
              <a:gd name="connsiteY26" fmla="*/ 130628 h 246742"/>
              <a:gd name="connsiteX27" fmla="*/ 725714 w 726557"/>
              <a:gd name="connsiteY27" fmla="*/ 217714 h 246742"/>
              <a:gd name="connsiteX28" fmla="*/ 725714 w 726557"/>
              <a:gd name="connsiteY28" fmla="*/ 246742 h 24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26557" h="246742">
                <a:moveTo>
                  <a:pt x="0" y="159657"/>
                </a:moveTo>
                <a:cubicBezTo>
                  <a:pt x="14514" y="135466"/>
                  <a:pt x="32086" y="112864"/>
                  <a:pt x="43543" y="87085"/>
                </a:cubicBezTo>
                <a:cubicBezTo>
                  <a:pt x="67843" y="32411"/>
                  <a:pt x="47090" y="-3875"/>
                  <a:pt x="72571" y="72571"/>
                </a:cubicBezTo>
                <a:cubicBezTo>
                  <a:pt x="67733" y="91923"/>
                  <a:pt x="65915" y="112293"/>
                  <a:pt x="58057" y="130628"/>
                </a:cubicBezTo>
                <a:cubicBezTo>
                  <a:pt x="51185" y="146662"/>
                  <a:pt x="21227" y="158568"/>
                  <a:pt x="29028" y="174171"/>
                </a:cubicBezTo>
                <a:cubicBezTo>
                  <a:pt x="35870" y="187855"/>
                  <a:pt x="57636" y="162976"/>
                  <a:pt x="72571" y="159657"/>
                </a:cubicBezTo>
                <a:cubicBezTo>
                  <a:pt x="101299" y="153273"/>
                  <a:pt x="130628" y="149980"/>
                  <a:pt x="159657" y="145142"/>
                </a:cubicBezTo>
                <a:cubicBezTo>
                  <a:pt x="154819" y="125790"/>
                  <a:pt x="153001" y="105420"/>
                  <a:pt x="145143" y="87085"/>
                </a:cubicBezTo>
                <a:cubicBezTo>
                  <a:pt x="138271" y="71051"/>
                  <a:pt x="123915" y="59144"/>
                  <a:pt x="116114" y="43542"/>
                </a:cubicBezTo>
                <a:cubicBezTo>
                  <a:pt x="109272" y="29858"/>
                  <a:pt x="106438" y="14514"/>
                  <a:pt x="101600" y="0"/>
                </a:cubicBezTo>
                <a:cubicBezTo>
                  <a:pt x="96762" y="14514"/>
                  <a:pt x="87086" y="28243"/>
                  <a:pt x="87086" y="43542"/>
                </a:cubicBezTo>
                <a:cubicBezTo>
                  <a:pt x="87086" y="73588"/>
                  <a:pt x="115951" y="108612"/>
                  <a:pt x="130628" y="130628"/>
                </a:cubicBezTo>
                <a:cubicBezTo>
                  <a:pt x="21182" y="167110"/>
                  <a:pt x="156091" y="117897"/>
                  <a:pt x="43543" y="174171"/>
                </a:cubicBezTo>
                <a:cubicBezTo>
                  <a:pt x="29859" y="181013"/>
                  <a:pt x="0" y="203984"/>
                  <a:pt x="0" y="188685"/>
                </a:cubicBezTo>
                <a:cubicBezTo>
                  <a:pt x="0" y="169929"/>
                  <a:pt x="76350" y="148721"/>
                  <a:pt x="87086" y="145142"/>
                </a:cubicBezTo>
                <a:cubicBezTo>
                  <a:pt x="82248" y="116114"/>
                  <a:pt x="93381" y="78866"/>
                  <a:pt x="72571" y="58057"/>
                </a:cubicBezTo>
                <a:cubicBezTo>
                  <a:pt x="60236" y="45722"/>
                  <a:pt x="51344" y="85998"/>
                  <a:pt x="43543" y="101600"/>
                </a:cubicBezTo>
                <a:cubicBezTo>
                  <a:pt x="36701" y="115284"/>
                  <a:pt x="18210" y="134324"/>
                  <a:pt x="29028" y="145142"/>
                </a:cubicBezTo>
                <a:cubicBezTo>
                  <a:pt x="39846" y="155960"/>
                  <a:pt x="59197" y="138058"/>
                  <a:pt x="72571" y="130628"/>
                </a:cubicBezTo>
                <a:cubicBezTo>
                  <a:pt x="222295" y="47449"/>
                  <a:pt x="104673" y="90899"/>
                  <a:pt x="203200" y="58057"/>
                </a:cubicBezTo>
                <a:cubicBezTo>
                  <a:pt x="217714" y="48381"/>
                  <a:pt x="230709" y="35900"/>
                  <a:pt x="246743" y="29028"/>
                </a:cubicBezTo>
                <a:cubicBezTo>
                  <a:pt x="265078" y="21170"/>
                  <a:pt x="285620" y="19994"/>
                  <a:pt x="304800" y="14514"/>
                </a:cubicBezTo>
                <a:cubicBezTo>
                  <a:pt x="319511" y="10311"/>
                  <a:pt x="333829" y="4838"/>
                  <a:pt x="348343" y="0"/>
                </a:cubicBezTo>
                <a:cubicBezTo>
                  <a:pt x="391886" y="4838"/>
                  <a:pt x="435601" y="8318"/>
                  <a:pt x="478971" y="14514"/>
                </a:cubicBezTo>
                <a:cubicBezTo>
                  <a:pt x="503393" y="18003"/>
                  <a:pt x="529478" y="17995"/>
                  <a:pt x="551543" y="29028"/>
                </a:cubicBezTo>
                <a:cubicBezTo>
                  <a:pt x="569902" y="38208"/>
                  <a:pt x="578883" y="59969"/>
                  <a:pt x="595086" y="72571"/>
                </a:cubicBezTo>
                <a:cubicBezTo>
                  <a:pt x="622625" y="93990"/>
                  <a:pt x="682171" y="130628"/>
                  <a:pt x="682171" y="130628"/>
                </a:cubicBezTo>
                <a:cubicBezTo>
                  <a:pt x="706637" y="167326"/>
                  <a:pt x="717129" y="174790"/>
                  <a:pt x="725714" y="217714"/>
                </a:cubicBezTo>
                <a:cubicBezTo>
                  <a:pt x="727612" y="227202"/>
                  <a:pt x="725714" y="237066"/>
                  <a:pt x="725714" y="246742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reeform 21"/>
          <p:cNvSpPr/>
          <p:nvPr/>
        </p:nvSpPr>
        <p:spPr>
          <a:xfrm>
            <a:off x="6188022" y="3526816"/>
            <a:ext cx="726557" cy="217712"/>
          </a:xfrm>
          <a:custGeom>
            <a:avLst/>
            <a:gdLst>
              <a:gd name="connsiteX0" fmla="*/ 0 w 726557"/>
              <a:gd name="connsiteY0" fmla="*/ 159657 h 246742"/>
              <a:gd name="connsiteX1" fmla="*/ 43543 w 726557"/>
              <a:gd name="connsiteY1" fmla="*/ 87085 h 246742"/>
              <a:gd name="connsiteX2" fmla="*/ 72571 w 726557"/>
              <a:gd name="connsiteY2" fmla="*/ 72571 h 246742"/>
              <a:gd name="connsiteX3" fmla="*/ 58057 w 726557"/>
              <a:gd name="connsiteY3" fmla="*/ 130628 h 246742"/>
              <a:gd name="connsiteX4" fmla="*/ 29028 w 726557"/>
              <a:gd name="connsiteY4" fmla="*/ 174171 h 246742"/>
              <a:gd name="connsiteX5" fmla="*/ 72571 w 726557"/>
              <a:gd name="connsiteY5" fmla="*/ 159657 h 246742"/>
              <a:gd name="connsiteX6" fmla="*/ 159657 w 726557"/>
              <a:gd name="connsiteY6" fmla="*/ 145142 h 246742"/>
              <a:gd name="connsiteX7" fmla="*/ 145143 w 726557"/>
              <a:gd name="connsiteY7" fmla="*/ 87085 h 246742"/>
              <a:gd name="connsiteX8" fmla="*/ 116114 w 726557"/>
              <a:gd name="connsiteY8" fmla="*/ 43542 h 246742"/>
              <a:gd name="connsiteX9" fmla="*/ 101600 w 726557"/>
              <a:gd name="connsiteY9" fmla="*/ 0 h 246742"/>
              <a:gd name="connsiteX10" fmla="*/ 87086 w 726557"/>
              <a:gd name="connsiteY10" fmla="*/ 43542 h 246742"/>
              <a:gd name="connsiteX11" fmla="*/ 130628 w 726557"/>
              <a:gd name="connsiteY11" fmla="*/ 130628 h 246742"/>
              <a:gd name="connsiteX12" fmla="*/ 43543 w 726557"/>
              <a:gd name="connsiteY12" fmla="*/ 174171 h 246742"/>
              <a:gd name="connsiteX13" fmla="*/ 0 w 726557"/>
              <a:gd name="connsiteY13" fmla="*/ 188685 h 246742"/>
              <a:gd name="connsiteX14" fmla="*/ 87086 w 726557"/>
              <a:gd name="connsiteY14" fmla="*/ 145142 h 246742"/>
              <a:gd name="connsiteX15" fmla="*/ 72571 w 726557"/>
              <a:gd name="connsiteY15" fmla="*/ 58057 h 246742"/>
              <a:gd name="connsiteX16" fmla="*/ 43543 w 726557"/>
              <a:gd name="connsiteY16" fmla="*/ 101600 h 246742"/>
              <a:gd name="connsiteX17" fmla="*/ 29028 w 726557"/>
              <a:gd name="connsiteY17" fmla="*/ 145142 h 246742"/>
              <a:gd name="connsiteX18" fmla="*/ 72571 w 726557"/>
              <a:gd name="connsiteY18" fmla="*/ 130628 h 246742"/>
              <a:gd name="connsiteX19" fmla="*/ 203200 w 726557"/>
              <a:gd name="connsiteY19" fmla="*/ 58057 h 246742"/>
              <a:gd name="connsiteX20" fmla="*/ 246743 w 726557"/>
              <a:gd name="connsiteY20" fmla="*/ 29028 h 246742"/>
              <a:gd name="connsiteX21" fmla="*/ 304800 w 726557"/>
              <a:gd name="connsiteY21" fmla="*/ 14514 h 246742"/>
              <a:gd name="connsiteX22" fmla="*/ 348343 w 726557"/>
              <a:gd name="connsiteY22" fmla="*/ 0 h 246742"/>
              <a:gd name="connsiteX23" fmla="*/ 478971 w 726557"/>
              <a:gd name="connsiteY23" fmla="*/ 14514 h 246742"/>
              <a:gd name="connsiteX24" fmla="*/ 551543 w 726557"/>
              <a:gd name="connsiteY24" fmla="*/ 29028 h 246742"/>
              <a:gd name="connsiteX25" fmla="*/ 595086 w 726557"/>
              <a:gd name="connsiteY25" fmla="*/ 72571 h 246742"/>
              <a:gd name="connsiteX26" fmla="*/ 682171 w 726557"/>
              <a:gd name="connsiteY26" fmla="*/ 130628 h 246742"/>
              <a:gd name="connsiteX27" fmla="*/ 725714 w 726557"/>
              <a:gd name="connsiteY27" fmla="*/ 217714 h 246742"/>
              <a:gd name="connsiteX28" fmla="*/ 725714 w 726557"/>
              <a:gd name="connsiteY28" fmla="*/ 246742 h 24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26557" h="246742">
                <a:moveTo>
                  <a:pt x="0" y="159657"/>
                </a:moveTo>
                <a:cubicBezTo>
                  <a:pt x="14514" y="135466"/>
                  <a:pt x="32086" y="112864"/>
                  <a:pt x="43543" y="87085"/>
                </a:cubicBezTo>
                <a:cubicBezTo>
                  <a:pt x="67843" y="32411"/>
                  <a:pt x="47090" y="-3875"/>
                  <a:pt x="72571" y="72571"/>
                </a:cubicBezTo>
                <a:cubicBezTo>
                  <a:pt x="67733" y="91923"/>
                  <a:pt x="65915" y="112293"/>
                  <a:pt x="58057" y="130628"/>
                </a:cubicBezTo>
                <a:cubicBezTo>
                  <a:pt x="51185" y="146662"/>
                  <a:pt x="21227" y="158568"/>
                  <a:pt x="29028" y="174171"/>
                </a:cubicBezTo>
                <a:cubicBezTo>
                  <a:pt x="35870" y="187855"/>
                  <a:pt x="57636" y="162976"/>
                  <a:pt x="72571" y="159657"/>
                </a:cubicBezTo>
                <a:cubicBezTo>
                  <a:pt x="101299" y="153273"/>
                  <a:pt x="130628" y="149980"/>
                  <a:pt x="159657" y="145142"/>
                </a:cubicBezTo>
                <a:cubicBezTo>
                  <a:pt x="154819" y="125790"/>
                  <a:pt x="153001" y="105420"/>
                  <a:pt x="145143" y="87085"/>
                </a:cubicBezTo>
                <a:cubicBezTo>
                  <a:pt x="138271" y="71051"/>
                  <a:pt x="123915" y="59144"/>
                  <a:pt x="116114" y="43542"/>
                </a:cubicBezTo>
                <a:cubicBezTo>
                  <a:pt x="109272" y="29858"/>
                  <a:pt x="106438" y="14514"/>
                  <a:pt x="101600" y="0"/>
                </a:cubicBezTo>
                <a:cubicBezTo>
                  <a:pt x="96762" y="14514"/>
                  <a:pt x="87086" y="28243"/>
                  <a:pt x="87086" y="43542"/>
                </a:cubicBezTo>
                <a:cubicBezTo>
                  <a:pt x="87086" y="73588"/>
                  <a:pt x="115951" y="108612"/>
                  <a:pt x="130628" y="130628"/>
                </a:cubicBezTo>
                <a:cubicBezTo>
                  <a:pt x="21182" y="167110"/>
                  <a:pt x="156091" y="117897"/>
                  <a:pt x="43543" y="174171"/>
                </a:cubicBezTo>
                <a:cubicBezTo>
                  <a:pt x="29859" y="181013"/>
                  <a:pt x="0" y="203984"/>
                  <a:pt x="0" y="188685"/>
                </a:cubicBezTo>
                <a:cubicBezTo>
                  <a:pt x="0" y="169929"/>
                  <a:pt x="76350" y="148721"/>
                  <a:pt x="87086" y="145142"/>
                </a:cubicBezTo>
                <a:cubicBezTo>
                  <a:pt x="82248" y="116114"/>
                  <a:pt x="93381" y="78866"/>
                  <a:pt x="72571" y="58057"/>
                </a:cubicBezTo>
                <a:cubicBezTo>
                  <a:pt x="60236" y="45722"/>
                  <a:pt x="51344" y="85998"/>
                  <a:pt x="43543" y="101600"/>
                </a:cubicBezTo>
                <a:cubicBezTo>
                  <a:pt x="36701" y="115284"/>
                  <a:pt x="18210" y="134324"/>
                  <a:pt x="29028" y="145142"/>
                </a:cubicBezTo>
                <a:cubicBezTo>
                  <a:pt x="39846" y="155960"/>
                  <a:pt x="59197" y="138058"/>
                  <a:pt x="72571" y="130628"/>
                </a:cubicBezTo>
                <a:cubicBezTo>
                  <a:pt x="222295" y="47449"/>
                  <a:pt x="104673" y="90899"/>
                  <a:pt x="203200" y="58057"/>
                </a:cubicBezTo>
                <a:cubicBezTo>
                  <a:pt x="217714" y="48381"/>
                  <a:pt x="230709" y="35900"/>
                  <a:pt x="246743" y="29028"/>
                </a:cubicBezTo>
                <a:cubicBezTo>
                  <a:pt x="265078" y="21170"/>
                  <a:pt x="285620" y="19994"/>
                  <a:pt x="304800" y="14514"/>
                </a:cubicBezTo>
                <a:cubicBezTo>
                  <a:pt x="319511" y="10311"/>
                  <a:pt x="333829" y="4838"/>
                  <a:pt x="348343" y="0"/>
                </a:cubicBezTo>
                <a:cubicBezTo>
                  <a:pt x="391886" y="4838"/>
                  <a:pt x="435601" y="8318"/>
                  <a:pt x="478971" y="14514"/>
                </a:cubicBezTo>
                <a:cubicBezTo>
                  <a:pt x="503393" y="18003"/>
                  <a:pt x="529478" y="17995"/>
                  <a:pt x="551543" y="29028"/>
                </a:cubicBezTo>
                <a:cubicBezTo>
                  <a:pt x="569902" y="38208"/>
                  <a:pt x="578883" y="59969"/>
                  <a:pt x="595086" y="72571"/>
                </a:cubicBezTo>
                <a:cubicBezTo>
                  <a:pt x="622625" y="93990"/>
                  <a:pt x="682171" y="130628"/>
                  <a:pt x="682171" y="130628"/>
                </a:cubicBezTo>
                <a:cubicBezTo>
                  <a:pt x="706637" y="167326"/>
                  <a:pt x="717129" y="174790"/>
                  <a:pt x="725714" y="217714"/>
                </a:cubicBezTo>
                <a:cubicBezTo>
                  <a:pt x="727612" y="227202"/>
                  <a:pt x="725714" y="237066"/>
                  <a:pt x="725714" y="246742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reeform 22"/>
          <p:cNvSpPr/>
          <p:nvPr/>
        </p:nvSpPr>
        <p:spPr>
          <a:xfrm rot="5400000">
            <a:off x="6809739" y="2852876"/>
            <a:ext cx="726557" cy="217712"/>
          </a:xfrm>
          <a:custGeom>
            <a:avLst/>
            <a:gdLst>
              <a:gd name="connsiteX0" fmla="*/ 0 w 726557"/>
              <a:gd name="connsiteY0" fmla="*/ 159657 h 246742"/>
              <a:gd name="connsiteX1" fmla="*/ 43543 w 726557"/>
              <a:gd name="connsiteY1" fmla="*/ 87085 h 246742"/>
              <a:gd name="connsiteX2" fmla="*/ 72571 w 726557"/>
              <a:gd name="connsiteY2" fmla="*/ 72571 h 246742"/>
              <a:gd name="connsiteX3" fmla="*/ 58057 w 726557"/>
              <a:gd name="connsiteY3" fmla="*/ 130628 h 246742"/>
              <a:gd name="connsiteX4" fmla="*/ 29028 w 726557"/>
              <a:gd name="connsiteY4" fmla="*/ 174171 h 246742"/>
              <a:gd name="connsiteX5" fmla="*/ 72571 w 726557"/>
              <a:gd name="connsiteY5" fmla="*/ 159657 h 246742"/>
              <a:gd name="connsiteX6" fmla="*/ 159657 w 726557"/>
              <a:gd name="connsiteY6" fmla="*/ 145142 h 246742"/>
              <a:gd name="connsiteX7" fmla="*/ 145143 w 726557"/>
              <a:gd name="connsiteY7" fmla="*/ 87085 h 246742"/>
              <a:gd name="connsiteX8" fmla="*/ 116114 w 726557"/>
              <a:gd name="connsiteY8" fmla="*/ 43542 h 246742"/>
              <a:gd name="connsiteX9" fmla="*/ 101600 w 726557"/>
              <a:gd name="connsiteY9" fmla="*/ 0 h 246742"/>
              <a:gd name="connsiteX10" fmla="*/ 87086 w 726557"/>
              <a:gd name="connsiteY10" fmla="*/ 43542 h 246742"/>
              <a:gd name="connsiteX11" fmla="*/ 130628 w 726557"/>
              <a:gd name="connsiteY11" fmla="*/ 130628 h 246742"/>
              <a:gd name="connsiteX12" fmla="*/ 43543 w 726557"/>
              <a:gd name="connsiteY12" fmla="*/ 174171 h 246742"/>
              <a:gd name="connsiteX13" fmla="*/ 0 w 726557"/>
              <a:gd name="connsiteY13" fmla="*/ 188685 h 246742"/>
              <a:gd name="connsiteX14" fmla="*/ 87086 w 726557"/>
              <a:gd name="connsiteY14" fmla="*/ 145142 h 246742"/>
              <a:gd name="connsiteX15" fmla="*/ 72571 w 726557"/>
              <a:gd name="connsiteY15" fmla="*/ 58057 h 246742"/>
              <a:gd name="connsiteX16" fmla="*/ 43543 w 726557"/>
              <a:gd name="connsiteY16" fmla="*/ 101600 h 246742"/>
              <a:gd name="connsiteX17" fmla="*/ 29028 w 726557"/>
              <a:gd name="connsiteY17" fmla="*/ 145142 h 246742"/>
              <a:gd name="connsiteX18" fmla="*/ 72571 w 726557"/>
              <a:gd name="connsiteY18" fmla="*/ 130628 h 246742"/>
              <a:gd name="connsiteX19" fmla="*/ 203200 w 726557"/>
              <a:gd name="connsiteY19" fmla="*/ 58057 h 246742"/>
              <a:gd name="connsiteX20" fmla="*/ 246743 w 726557"/>
              <a:gd name="connsiteY20" fmla="*/ 29028 h 246742"/>
              <a:gd name="connsiteX21" fmla="*/ 304800 w 726557"/>
              <a:gd name="connsiteY21" fmla="*/ 14514 h 246742"/>
              <a:gd name="connsiteX22" fmla="*/ 348343 w 726557"/>
              <a:gd name="connsiteY22" fmla="*/ 0 h 246742"/>
              <a:gd name="connsiteX23" fmla="*/ 478971 w 726557"/>
              <a:gd name="connsiteY23" fmla="*/ 14514 h 246742"/>
              <a:gd name="connsiteX24" fmla="*/ 551543 w 726557"/>
              <a:gd name="connsiteY24" fmla="*/ 29028 h 246742"/>
              <a:gd name="connsiteX25" fmla="*/ 595086 w 726557"/>
              <a:gd name="connsiteY25" fmla="*/ 72571 h 246742"/>
              <a:gd name="connsiteX26" fmla="*/ 682171 w 726557"/>
              <a:gd name="connsiteY26" fmla="*/ 130628 h 246742"/>
              <a:gd name="connsiteX27" fmla="*/ 725714 w 726557"/>
              <a:gd name="connsiteY27" fmla="*/ 217714 h 246742"/>
              <a:gd name="connsiteX28" fmla="*/ 725714 w 726557"/>
              <a:gd name="connsiteY28" fmla="*/ 246742 h 24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26557" h="246742">
                <a:moveTo>
                  <a:pt x="0" y="159657"/>
                </a:moveTo>
                <a:cubicBezTo>
                  <a:pt x="14514" y="135466"/>
                  <a:pt x="32086" y="112864"/>
                  <a:pt x="43543" y="87085"/>
                </a:cubicBezTo>
                <a:cubicBezTo>
                  <a:pt x="67843" y="32411"/>
                  <a:pt x="47090" y="-3875"/>
                  <a:pt x="72571" y="72571"/>
                </a:cubicBezTo>
                <a:cubicBezTo>
                  <a:pt x="67733" y="91923"/>
                  <a:pt x="65915" y="112293"/>
                  <a:pt x="58057" y="130628"/>
                </a:cubicBezTo>
                <a:cubicBezTo>
                  <a:pt x="51185" y="146662"/>
                  <a:pt x="21227" y="158568"/>
                  <a:pt x="29028" y="174171"/>
                </a:cubicBezTo>
                <a:cubicBezTo>
                  <a:pt x="35870" y="187855"/>
                  <a:pt x="57636" y="162976"/>
                  <a:pt x="72571" y="159657"/>
                </a:cubicBezTo>
                <a:cubicBezTo>
                  <a:pt x="101299" y="153273"/>
                  <a:pt x="130628" y="149980"/>
                  <a:pt x="159657" y="145142"/>
                </a:cubicBezTo>
                <a:cubicBezTo>
                  <a:pt x="154819" y="125790"/>
                  <a:pt x="153001" y="105420"/>
                  <a:pt x="145143" y="87085"/>
                </a:cubicBezTo>
                <a:cubicBezTo>
                  <a:pt x="138271" y="71051"/>
                  <a:pt x="123915" y="59144"/>
                  <a:pt x="116114" y="43542"/>
                </a:cubicBezTo>
                <a:cubicBezTo>
                  <a:pt x="109272" y="29858"/>
                  <a:pt x="106438" y="14514"/>
                  <a:pt x="101600" y="0"/>
                </a:cubicBezTo>
                <a:cubicBezTo>
                  <a:pt x="96762" y="14514"/>
                  <a:pt x="87086" y="28243"/>
                  <a:pt x="87086" y="43542"/>
                </a:cubicBezTo>
                <a:cubicBezTo>
                  <a:pt x="87086" y="73588"/>
                  <a:pt x="115951" y="108612"/>
                  <a:pt x="130628" y="130628"/>
                </a:cubicBezTo>
                <a:cubicBezTo>
                  <a:pt x="21182" y="167110"/>
                  <a:pt x="156091" y="117897"/>
                  <a:pt x="43543" y="174171"/>
                </a:cubicBezTo>
                <a:cubicBezTo>
                  <a:pt x="29859" y="181013"/>
                  <a:pt x="0" y="203984"/>
                  <a:pt x="0" y="188685"/>
                </a:cubicBezTo>
                <a:cubicBezTo>
                  <a:pt x="0" y="169929"/>
                  <a:pt x="76350" y="148721"/>
                  <a:pt x="87086" y="145142"/>
                </a:cubicBezTo>
                <a:cubicBezTo>
                  <a:pt x="82248" y="116114"/>
                  <a:pt x="93381" y="78866"/>
                  <a:pt x="72571" y="58057"/>
                </a:cubicBezTo>
                <a:cubicBezTo>
                  <a:pt x="60236" y="45722"/>
                  <a:pt x="51344" y="85998"/>
                  <a:pt x="43543" y="101600"/>
                </a:cubicBezTo>
                <a:cubicBezTo>
                  <a:pt x="36701" y="115284"/>
                  <a:pt x="18210" y="134324"/>
                  <a:pt x="29028" y="145142"/>
                </a:cubicBezTo>
                <a:cubicBezTo>
                  <a:pt x="39846" y="155960"/>
                  <a:pt x="59197" y="138058"/>
                  <a:pt x="72571" y="130628"/>
                </a:cubicBezTo>
                <a:cubicBezTo>
                  <a:pt x="222295" y="47449"/>
                  <a:pt x="104673" y="90899"/>
                  <a:pt x="203200" y="58057"/>
                </a:cubicBezTo>
                <a:cubicBezTo>
                  <a:pt x="217714" y="48381"/>
                  <a:pt x="230709" y="35900"/>
                  <a:pt x="246743" y="29028"/>
                </a:cubicBezTo>
                <a:cubicBezTo>
                  <a:pt x="265078" y="21170"/>
                  <a:pt x="285620" y="19994"/>
                  <a:pt x="304800" y="14514"/>
                </a:cubicBezTo>
                <a:cubicBezTo>
                  <a:pt x="319511" y="10311"/>
                  <a:pt x="333829" y="4838"/>
                  <a:pt x="348343" y="0"/>
                </a:cubicBezTo>
                <a:cubicBezTo>
                  <a:pt x="391886" y="4838"/>
                  <a:pt x="435601" y="8318"/>
                  <a:pt x="478971" y="14514"/>
                </a:cubicBezTo>
                <a:cubicBezTo>
                  <a:pt x="503393" y="18003"/>
                  <a:pt x="529478" y="17995"/>
                  <a:pt x="551543" y="29028"/>
                </a:cubicBezTo>
                <a:cubicBezTo>
                  <a:pt x="569902" y="38208"/>
                  <a:pt x="578883" y="59969"/>
                  <a:pt x="595086" y="72571"/>
                </a:cubicBezTo>
                <a:cubicBezTo>
                  <a:pt x="622625" y="93990"/>
                  <a:pt x="682171" y="130628"/>
                  <a:pt x="682171" y="130628"/>
                </a:cubicBezTo>
                <a:cubicBezTo>
                  <a:pt x="706637" y="167326"/>
                  <a:pt x="717129" y="174790"/>
                  <a:pt x="725714" y="217714"/>
                </a:cubicBezTo>
                <a:cubicBezTo>
                  <a:pt x="727612" y="227202"/>
                  <a:pt x="725714" y="237066"/>
                  <a:pt x="725714" y="246742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reeform 23"/>
          <p:cNvSpPr/>
          <p:nvPr/>
        </p:nvSpPr>
        <p:spPr>
          <a:xfrm rot="10800000">
            <a:off x="6156175" y="4725144"/>
            <a:ext cx="726557" cy="217712"/>
          </a:xfrm>
          <a:custGeom>
            <a:avLst/>
            <a:gdLst>
              <a:gd name="connsiteX0" fmla="*/ 0 w 726557"/>
              <a:gd name="connsiteY0" fmla="*/ 159657 h 246742"/>
              <a:gd name="connsiteX1" fmla="*/ 43543 w 726557"/>
              <a:gd name="connsiteY1" fmla="*/ 87085 h 246742"/>
              <a:gd name="connsiteX2" fmla="*/ 72571 w 726557"/>
              <a:gd name="connsiteY2" fmla="*/ 72571 h 246742"/>
              <a:gd name="connsiteX3" fmla="*/ 58057 w 726557"/>
              <a:gd name="connsiteY3" fmla="*/ 130628 h 246742"/>
              <a:gd name="connsiteX4" fmla="*/ 29028 w 726557"/>
              <a:gd name="connsiteY4" fmla="*/ 174171 h 246742"/>
              <a:gd name="connsiteX5" fmla="*/ 72571 w 726557"/>
              <a:gd name="connsiteY5" fmla="*/ 159657 h 246742"/>
              <a:gd name="connsiteX6" fmla="*/ 159657 w 726557"/>
              <a:gd name="connsiteY6" fmla="*/ 145142 h 246742"/>
              <a:gd name="connsiteX7" fmla="*/ 145143 w 726557"/>
              <a:gd name="connsiteY7" fmla="*/ 87085 h 246742"/>
              <a:gd name="connsiteX8" fmla="*/ 116114 w 726557"/>
              <a:gd name="connsiteY8" fmla="*/ 43542 h 246742"/>
              <a:gd name="connsiteX9" fmla="*/ 101600 w 726557"/>
              <a:gd name="connsiteY9" fmla="*/ 0 h 246742"/>
              <a:gd name="connsiteX10" fmla="*/ 87086 w 726557"/>
              <a:gd name="connsiteY10" fmla="*/ 43542 h 246742"/>
              <a:gd name="connsiteX11" fmla="*/ 130628 w 726557"/>
              <a:gd name="connsiteY11" fmla="*/ 130628 h 246742"/>
              <a:gd name="connsiteX12" fmla="*/ 43543 w 726557"/>
              <a:gd name="connsiteY12" fmla="*/ 174171 h 246742"/>
              <a:gd name="connsiteX13" fmla="*/ 0 w 726557"/>
              <a:gd name="connsiteY13" fmla="*/ 188685 h 246742"/>
              <a:gd name="connsiteX14" fmla="*/ 87086 w 726557"/>
              <a:gd name="connsiteY14" fmla="*/ 145142 h 246742"/>
              <a:gd name="connsiteX15" fmla="*/ 72571 w 726557"/>
              <a:gd name="connsiteY15" fmla="*/ 58057 h 246742"/>
              <a:gd name="connsiteX16" fmla="*/ 43543 w 726557"/>
              <a:gd name="connsiteY16" fmla="*/ 101600 h 246742"/>
              <a:gd name="connsiteX17" fmla="*/ 29028 w 726557"/>
              <a:gd name="connsiteY17" fmla="*/ 145142 h 246742"/>
              <a:gd name="connsiteX18" fmla="*/ 72571 w 726557"/>
              <a:gd name="connsiteY18" fmla="*/ 130628 h 246742"/>
              <a:gd name="connsiteX19" fmla="*/ 203200 w 726557"/>
              <a:gd name="connsiteY19" fmla="*/ 58057 h 246742"/>
              <a:gd name="connsiteX20" fmla="*/ 246743 w 726557"/>
              <a:gd name="connsiteY20" fmla="*/ 29028 h 246742"/>
              <a:gd name="connsiteX21" fmla="*/ 304800 w 726557"/>
              <a:gd name="connsiteY21" fmla="*/ 14514 h 246742"/>
              <a:gd name="connsiteX22" fmla="*/ 348343 w 726557"/>
              <a:gd name="connsiteY22" fmla="*/ 0 h 246742"/>
              <a:gd name="connsiteX23" fmla="*/ 478971 w 726557"/>
              <a:gd name="connsiteY23" fmla="*/ 14514 h 246742"/>
              <a:gd name="connsiteX24" fmla="*/ 551543 w 726557"/>
              <a:gd name="connsiteY24" fmla="*/ 29028 h 246742"/>
              <a:gd name="connsiteX25" fmla="*/ 595086 w 726557"/>
              <a:gd name="connsiteY25" fmla="*/ 72571 h 246742"/>
              <a:gd name="connsiteX26" fmla="*/ 682171 w 726557"/>
              <a:gd name="connsiteY26" fmla="*/ 130628 h 246742"/>
              <a:gd name="connsiteX27" fmla="*/ 725714 w 726557"/>
              <a:gd name="connsiteY27" fmla="*/ 217714 h 246742"/>
              <a:gd name="connsiteX28" fmla="*/ 725714 w 726557"/>
              <a:gd name="connsiteY28" fmla="*/ 246742 h 24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26557" h="246742">
                <a:moveTo>
                  <a:pt x="0" y="159657"/>
                </a:moveTo>
                <a:cubicBezTo>
                  <a:pt x="14514" y="135466"/>
                  <a:pt x="32086" y="112864"/>
                  <a:pt x="43543" y="87085"/>
                </a:cubicBezTo>
                <a:cubicBezTo>
                  <a:pt x="67843" y="32411"/>
                  <a:pt x="47090" y="-3875"/>
                  <a:pt x="72571" y="72571"/>
                </a:cubicBezTo>
                <a:cubicBezTo>
                  <a:pt x="67733" y="91923"/>
                  <a:pt x="65915" y="112293"/>
                  <a:pt x="58057" y="130628"/>
                </a:cubicBezTo>
                <a:cubicBezTo>
                  <a:pt x="51185" y="146662"/>
                  <a:pt x="21227" y="158568"/>
                  <a:pt x="29028" y="174171"/>
                </a:cubicBezTo>
                <a:cubicBezTo>
                  <a:pt x="35870" y="187855"/>
                  <a:pt x="57636" y="162976"/>
                  <a:pt x="72571" y="159657"/>
                </a:cubicBezTo>
                <a:cubicBezTo>
                  <a:pt x="101299" y="153273"/>
                  <a:pt x="130628" y="149980"/>
                  <a:pt x="159657" y="145142"/>
                </a:cubicBezTo>
                <a:cubicBezTo>
                  <a:pt x="154819" y="125790"/>
                  <a:pt x="153001" y="105420"/>
                  <a:pt x="145143" y="87085"/>
                </a:cubicBezTo>
                <a:cubicBezTo>
                  <a:pt x="138271" y="71051"/>
                  <a:pt x="123915" y="59144"/>
                  <a:pt x="116114" y="43542"/>
                </a:cubicBezTo>
                <a:cubicBezTo>
                  <a:pt x="109272" y="29858"/>
                  <a:pt x="106438" y="14514"/>
                  <a:pt x="101600" y="0"/>
                </a:cubicBezTo>
                <a:cubicBezTo>
                  <a:pt x="96762" y="14514"/>
                  <a:pt x="87086" y="28243"/>
                  <a:pt x="87086" y="43542"/>
                </a:cubicBezTo>
                <a:cubicBezTo>
                  <a:pt x="87086" y="73588"/>
                  <a:pt x="115951" y="108612"/>
                  <a:pt x="130628" y="130628"/>
                </a:cubicBezTo>
                <a:cubicBezTo>
                  <a:pt x="21182" y="167110"/>
                  <a:pt x="156091" y="117897"/>
                  <a:pt x="43543" y="174171"/>
                </a:cubicBezTo>
                <a:cubicBezTo>
                  <a:pt x="29859" y="181013"/>
                  <a:pt x="0" y="203984"/>
                  <a:pt x="0" y="188685"/>
                </a:cubicBezTo>
                <a:cubicBezTo>
                  <a:pt x="0" y="169929"/>
                  <a:pt x="76350" y="148721"/>
                  <a:pt x="87086" y="145142"/>
                </a:cubicBezTo>
                <a:cubicBezTo>
                  <a:pt x="82248" y="116114"/>
                  <a:pt x="93381" y="78866"/>
                  <a:pt x="72571" y="58057"/>
                </a:cubicBezTo>
                <a:cubicBezTo>
                  <a:pt x="60236" y="45722"/>
                  <a:pt x="51344" y="85998"/>
                  <a:pt x="43543" y="101600"/>
                </a:cubicBezTo>
                <a:cubicBezTo>
                  <a:pt x="36701" y="115284"/>
                  <a:pt x="18210" y="134324"/>
                  <a:pt x="29028" y="145142"/>
                </a:cubicBezTo>
                <a:cubicBezTo>
                  <a:pt x="39846" y="155960"/>
                  <a:pt x="59197" y="138058"/>
                  <a:pt x="72571" y="130628"/>
                </a:cubicBezTo>
                <a:cubicBezTo>
                  <a:pt x="222295" y="47449"/>
                  <a:pt x="104673" y="90899"/>
                  <a:pt x="203200" y="58057"/>
                </a:cubicBezTo>
                <a:cubicBezTo>
                  <a:pt x="217714" y="48381"/>
                  <a:pt x="230709" y="35900"/>
                  <a:pt x="246743" y="29028"/>
                </a:cubicBezTo>
                <a:cubicBezTo>
                  <a:pt x="265078" y="21170"/>
                  <a:pt x="285620" y="19994"/>
                  <a:pt x="304800" y="14514"/>
                </a:cubicBezTo>
                <a:cubicBezTo>
                  <a:pt x="319511" y="10311"/>
                  <a:pt x="333829" y="4838"/>
                  <a:pt x="348343" y="0"/>
                </a:cubicBezTo>
                <a:cubicBezTo>
                  <a:pt x="391886" y="4838"/>
                  <a:pt x="435601" y="8318"/>
                  <a:pt x="478971" y="14514"/>
                </a:cubicBezTo>
                <a:cubicBezTo>
                  <a:pt x="503393" y="18003"/>
                  <a:pt x="529478" y="17995"/>
                  <a:pt x="551543" y="29028"/>
                </a:cubicBezTo>
                <a:cubicBezTo>
                  <a:pt x="569902" y="38208"/>
                  <a:pt x="578883" y="59969"/>
                  <a:pt x="595086" y="72571"/>
                </a:cubicBezTo>
                <a:cubicBezTo>
                  <a:pt x="622625" y="93990"/>
                  <a:pt x="682171" y="130628"/>
                  <a:pt x="682171" y="130628"/>
                </a:cubicBezTo>
                <a:cubicBezTo>
                  <a:pt x="706637" y="167326"/>
                  <a:pt x="717129" y="174790"/>
                  <a:pt x="725714" y="217714"/>
                </a:cubicBezTo>
                <a:cubicBezTo>
                  <a:pt x="727612" y="227202"/>
                  <a:pt x="725714" y="237066"/>
                  <a:pt x="725714" y="246742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Freeform 24"/>
          <p:cNvSpPr/>
          <p:nvPr/>
        </p:nvSpPr>
        <p:spPr>
          <a:xfrm>
            <a:off x="6156176" y="4365104"/>
            <a:ext cx="726557" cy="217712"/>
          </a:xfrm>
          <a:custGeom>
            <a:avLst/>
            <a:gdLst>
              <a:gd name="connsiteX0" fmla="*/ 0 w 726557"/>
              <a:gd name="connsiteY0" fmla="*/ 159657 h 246742"/>
              <a:gd name="connsiteX1" fmla="*/ 43543 w 726557"/>
              <a:gd name="connsiteY1" fmla="*/ 87085 h 246742"/>
              <a:gd name="connsiteX2" fmla="*/ 72571 w 726557"/>
              <a:gd name="connsiteY2" fmla="*/ 72571 h 246742"/>
              <a:gd name="connsiteX3" fmla="*/ 58057 w 726557"/>
              <a:gd name="connsiteY3" fmla="*/ 130628 h 246742"/>
              <a:gd name="connsiteX4" fmla="*/ 29028 w 726557"/>
              <a:gd name="connsiteY4" fmla="*/ 174171 h 246742"/>
              <a:gd name="connsiteX5" fmla="*/ 72571 w 726557"/>
              <a:gd name="connsiteY5" fmla="*/ 159657 h 246742"/>
              <a:gd name="connsiteX6" fmla="*/ 159657 w 726557"/>
              <a:gd name="connsiteY6" fmla="*/ 145142 h 246742"/>
              <a:gd name="connsiteX7" fmla="*/ 145143 w 726557"/>
              <a:gd name="connsiteY7" fmla="*/ 87085 h 246742"/>
              <a:gd name="connsiteX8" fmla="*/ 116114 w 726557"/>
              <a:gd name="connsiteY8" fmla="*/ 43542 h 246742"/>
              <a:gd name="connsiteX9" fmla="*/ 101600 w 726557"/>
              <a:gd name="connsiteY9" fmla="*/ 0 h 246742"/>
              <a:gd name="connsiteX10" fmla="*/ 87086 w 726557"/>
              <a:gd name="connsiteY10" fmla="*/ 43542 h 246742"/>
              <a:gd name="connsiteX11" fmla="*/ 130628 w 726557"/>
              <a:gd name="connsiteY11" fmla="*/ 130628 h 246742"/>
              <a:gd name="connsiteX12" fmla="*/ 43543 w 726557"/>
              <a:gd name="connsiteY12" fmla="*/ 174171 h 246742"/>
              <a:gd name="connsiteX13" fmla="*/ 0 w 726557"/>
              <a:gd name="connsiteY13" fmla="*/ 188685 h 246742"/>
              <a:gd name="connsiteX14" fmla="*/ 87086 w 726557"/>
              <a:gd name="connsiteY14" fmla="*/ 145142 h 246742"/>
              <a:gd name="connsiteX15" fmla="*/ 72571 w 726557"/>
              <a:gd name="connsiteY15" fmla="*/ 58057 h 246742"/>
              <a:gd name="connsiteX16" fmla="*/ 43543 w 726557"/>
              <a:gd name="connsiteY16" fmla="*/ 101600 h 246742"/>
              <a:gd name="connsiteX17" fmla="*/ 29028 w 726557"/>
              <a:gd name="connsiteY17" fmla="*/ 145142 h 246742"/>
              <a:gd name="connsiteX18" fmla="*/ 72571 w 726557"/>
              <a:gd name="connsiteY18" fmla="*/ 130628 h 246742"/>
              <a:gd name="connsiteX19" fmla="*/ 203200 w 726557"/>
              <a:gd name="connsiteY19" fmla="*/ 58057 h 246742"/>
              <a:gd name="connsiteX20" fmla="*/ 246743 w 726557"/>
              <a:gd name="connsiteY20" fmla="*/ 29028 h 246742"/>
              <a:gd name="connsiteX21" fmla="*/ 304800 w 726557"/>
              <a:gd name="connsiteY21" fmla="*/ 14514 h 246742"/>
              <a:gd name="connsiteX22" fmla="*/ 348343 w 726557"/>
              <a:gd name="connsiteY22" fmla="*/ 0 h 246742"/>
              <a:gd name="connsiteX23" fmla="*/ 478971 w 726557"/>
              <a:gd name="connsiteY23" fmla="*/ 14514 h 246742"/>
              <a:gd name="connsiteX24" fmla="*/ 551543 w 726557"/>
              <a:gd name="connsiteY24" fmla="*/ 29028 h 246742"/>
              <a:gd name="connsiteX25" fmla="*/ 595086 w 726557"/>
              <a:gd name="connsiteY25" fmla="*/ 72571 h 246742"/>
              <a:gd name="connsiteX26" fmla="*/ 682171 w 726557"/>
              <a:gd name="connsiteY26" fmla="*/ 130628 h 246742"/>
              <a:gd name="connsiteX27" fmla="*/ 725714 w 726557"/>
              <a:gd name="connsiteY27" fmla="*/ 217714 h 246742"/>
              <a:gd name="connsiteX28" fmla="*/ 725714 w 726557"/>
              <a:gd name="connsiteY28" fmla="*/ 246742 h 24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26557" h="246742">
                <a:moveTo>
                  <a:pt x="0" y="159657"/>
                </a:moveTo>
                <a:cubicBezTo>
                  <a:pt x="14514" y="135466"/>
                  <a:pt x="32086" y="112864"/>
                  <a:pt x="43543" y="87085"/>
                </a:cubicBezTo>
                <a:cubicBezTo>
                  <a:pt x="67843" y="32411"/>
                  <a:pt x="47090" y="-3875"/>
                  <a:pt x="72571" y="72571"/>
                </a:cubicBezTo>
                <a:cubicBezTo>
                  <a:pt x="67733" y="91923"/>
                  <a:pt x="65915" y="112293"/>
                  <a:pt x="58057" y="130628"/>
                </a:cubicBezTo>
                <a:cubicBezTo>
                  <a:pt x="51185" y="146662"/>
                  <a:pt x="21227" y="158568"/>
                  <a:pt x="29028" y="174171"/>
                </a:cubicBezTo>
                <a:cubicBezTo>
                  <a:pt x="35870" y="187855"/>
                  <a:pt x="57636" y="162976"/>
                  <a:pt x="72571" y="159657"/>
                </a:cubicBezTo>
                <a:cubicBezTo>
                  <a:pt x="101299" y="153273"/>
                  <a:pt x="130628" y="149980"/>
                  <a:pt x="159657" y="145142"/>
                </a:cubicBezTo>
                <a:cubicBezTo>
                  <a:pt x="154819" y="125790"/>
                  <a:pt x="153001" y="105420"/>
                  <a:pt x="145143" y="87085"/>
                </a:cubicBezTo>
                <a:cubicBezTo>
                  <a:pt x="138271" y="71051"/>
                  <a:pt x="123915" y="59144"/>
                  <a:pt x="116114" y="43542"/>
                </a:cubicBezTo>
                <a:cubicBezTo>
                  <a:pt x="109272" y="29858"/>
                  <a:pt x="106438" y="14514"/>
                  <a:pt x="101600" y="0"/>
                </a:cubicBezTo>
                <a:cubicBezTo>
                  <a:pt x="96762" y="14514"/>
                  <a:pt x="87086" y="28243"/>
                  <a:pt x="87086" y="43542"/>
                </a:cubicBezTo>
                <a:cubicBezTo>
                  <a:pt x="87086" y="73588"/>
                  <a:pt x="115951" y="108612"/>
                  <a:pt x="130628" y="130628"/>
                </a:cubicBezTo>
                <a:cubicBezTo>
                  <a:pt x="21182" y="167110"/>
                  <a:pt x="156091" y="117897"/>
                  <a:pt x="43543" y="174171"/>
                </a:cubicBezTo>
                <a:cubicBezTo>
                  <a:pt x="29859" y="181013"/>
                  <a:pt x="0" y="203984"/>
                  <a:pt x="0" y="188685"/>
                </a:cubicBezTo>
                <a:cubicBezTo>
                  <a:pt x="0" y="169929"/>
                  <a:pt x="76350" y="148721"/>
                  <a:pt x="87086" y="145142"/>
                </a:cubicBezTo>
                <a:cubicBezTo>
                  <a:pt x="82248" y="116114"/>
                  <a:pt x="93381" y="78866"/>
                  <a:pt x="72571" y="58057"/>
                </a:cubicBezTo>
                <a:cubicBezTo>
                  <a:pt x="60236" y="45722"/>
                  <a:pt x="51344" y="85998"/>
                  <a:pt x="43543" y="101600"/>
                </a:cubicBezTo>
                <a:cubicBezTo>
                  <a:pt x="36701" y="115284"/>
                  <a:pt x="18210" y="134324"/>
                  <a:pt x="29028" y="145142"/>
                </a:cubicBezTo>
                <a:cubicBezTo>
                  <a:pt x="39846" y="155960"/>
                  <a:pt x="59197" y="138058"/>
                  <a:pt x="72571" y="130628"/>
                </a:cubicBezTo>
                <a:cubicBezTo>
                  <a:pt x="222295" y="47449"/>
                  <a:pt x="104673" y="90899"/>
                  <a:pt x="203200" y="58057"/>
                </a:cubicBezTo>
                <a:cubicBezTo>
                  <a:pt x="217714" y="48381"/>
                  <a:pt x="230709" y="35900"/>
                  <a:pt x="246743" y="29028"/>
                </a:cubicBezTo>
                <a:cubicBezTo>
                  <a:pt x="265078" y="21170"/>
                  <a:pt x="285620" y="19994"/>
                  <a:pt x="304800" y="14514"/>
                </a:cubicBezTo>
                <a:cubicBezTo>
                  <a:pt x="319511" y="10311"/>
                  <a:pt x="333829" y="4838"/>
                  <a:pt x="348343" y="0"/>
                </a:cubicBezTo>
                <a:cubicBezTo>
                  <a:pt x="391886" y="4838"/>
                  <a:pt x="435601" y="8318"/>
                  <a:pt x="478971" y="14514"/>
                </a:cubicBezTo>
                <a:cubicBezTo>
                  <a:pt x="503393" y="18003"/>
                  <a:pt x="529478" y="17995"/>
                  <a:pt x="551543" y="29028"/>
                </a:cubicBezTo>
                <a:cubicBezTo>
                  <a:pt x="569902" y="38208"/>
                  <a:pt x="578883" y="59969"/>
                  <a:pt x="595086" y="72571"/>
                </a:cubicBezTo>
                <a:cubicBezTo>
                  <a:pt x="622625" y="93990"/>
                  <a:pt x="682171" y="130628"/>
                  <a:pt x="682171" y="130628"/>
                </a:cubicBezTo>
                <a:cubicBezTo>
                  <a:pt x="706637" y="167326"/>
                  <a:pt x="717129" y="174790"/>
                  <a:pt x="725714" y="217714"/>
                </a:cubicBezTo>
                <a:cubicBezTo>
                  <a:pt x="727612" y="227202"/>
                  <a:pt x="725714" y="237066"/>
                  <a:pt x="725714" y="246742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Freeform 25"/>
          <p:cNvSpPr/>
          <p:nvPr/>
        </p:nvSpPr>
        <p:spPr>
          <a:xfrm rot="5400000">
            <a:off x="5901753" y="2852876"/>
            <a:ext cx="726557" cy="217712"/>
          </a:xfrm>
          <a:custGeom>
            <a:avLst/>
            <a:gdLst>
              <a:gd name="connsiteX0" fmla="*/ 0 w 726557"/>
              <a:gd name="connsiteY0" fmla="*/ 159657 h 246742"/>
              <a:gd name="connsiteX1" fmla="*/ 43543 w 726557"/>
              <a:gd name="connsiteY1" fmla="*/ 87085 h 246742"/>
              <a:gd name="connsiteX2" fmla="*/ 72571 w 726557"/>
              <a:gd name="connsiteY2" fmla="*/ 72571 h 246742"/>
              <a:gd name="connsiteX3" fmla="*/ 58057 w 726557"/>
              <a:gd name="connsiteY3" fmla="*/ 130628 h 246742"/>
              <a:gd name="connsiteX4" fmla="*/ 29028 w 726557"/>
              <a:gd name="connsiteY4" fmla="*/ 174171 h 246742"/>
              <a:gd name="connsiteX5" fmla="*/ 72571 w 726557"/>
              <a:gd name="connsiteY5" fmla="*/ 159657 h 246742"/>
              <a:gd name="connsiteX6" fmla="*/ 159657 w 726557"/>
              <a:gd name="connsiteY6" fmla="*/ 145142 h 246742"/>
              <a:gd name="connsiteX7" fmla="*/ 145143 w 726557"/>
              <a:gd name="connsiteY7" fmla="*/ 87085 h 246742"/>
              <a:gd name="connsiteX8" fmla="*/ 116114 w 726557"/>
              <a:gd name="connsiteY8" fmla="*/ 43542 h 246742"/>
              <a:gd name="connsiteX9" fmla="*/ 101600 w 726557"/>
              <a:gd name="connsiteY9" fmla="*/ 0 h 246742"/>
              <a:gd name="connsiteX10" fmla="*/ 87086 w 726557"/>
              <a:gd name="connsiteY10" fmla="*/ 43542 h 246742"/>
              <a:gd name="connsiteX11" fmla="*/ 130628 w 726557"/>
              <a:gd name="connsiteY11" fmla="*/ 130628 h 246742"/>
              <a:gd name="connsiteX12" fmla="*/ 43543 w 726557"/>
              <a:gd name="connsiteY12" fmla="*/ 174171 h 246742"/>
              <a:gd name="connsiteX13" fmla="*/ 0 w 726557"/>
              <a:gd name="connsiteY13" fmla="*/ 188685 h 246742"/>
              <a:gd name="connsiteX14" fmla="*/ 87086 w 726557"/>
              <a:gd name="connsiteY14" fmla="*/ 145142 h 246742"/>
              <a:gd name="connsiteX15" fmla="*/ 72571 w 726557"/>
              <a:gd name="connsiteY15" fmla="*/ 58057 h 246742"/>
              <a:gd name="connsiteX16" fmla="*/ 43543 w 726557"/>
              <a:gd name="connsiteY16" fmla="*/ 101600 h 246742"/>
              <a:gd name="connsiteX17" fmla="*/ 29028 w 726557"/>
              <a:gd name="connsiteY17" fmla="*/ 145142 h 246742"/>
              <a:gd name="connsiteX18" fmla="*/ 72571 w 726557"/>
              <a:gd name="connsiteY18" fmla="*/ 130628 h 246742"/>
              <a:gd name="connsiteX19" fmla="*/ 203200 w 726557"/>
              <a:gd name="connsiteY19" fmla="*/ 58057 h 246742"/>
              <a:gd name="connsiteX20" fmla="*/ 246743 w 726557"/>
              <a:gd name="connsiteY20" fmla="*/ 29028 h 246742"/>
              <a:gd name="connsiteX21" fmla="*/ 304800 w 726557"/>
              <a:gd name="connsiteY21" fmla="*/ 14514 h 246742"/>
              <a:gd name="connsiteX22" fmla="*/ 348343 w 726557"/>
              <a:gd name="connsiteY22" fmla="*/ 0 h 246742"/>
              <a:gd name="connsiteX23" fmla="*/ 478971 w 726557"/>
              <a:gd name="connsiteY23" fmla="*/ 14514 h 246742"/>
              <a:gd name="connsiteX24" fmla="*/ 551543 w 726557"/>
              <a:gd name="connsiteY24" fmla="*/ 29028 h 246742"/>
              <a:gd name="connsiteX25" fmla="*/ 595086 w 726557"/>
              <a:gd name="connsiteY25" fmla="*/ 72571 h 246742"/>
              <a:gd name="connsiteX26" fmla="*/ 682171 w 726557"/>
              <a:gd name="connsiteY26" fmla="*/ 130628 h 246742"/>
              <a:gd name="connsiteX27" fmla="*/ 725714 w 726557"/>
              <a:gd name="connsiteY27" fmla="*/ 217714 h 246742"/>
              <a:gd name="connsiteX28" fmla="*/ 725714 w 726557"/>
              <a:gd name="connsiteY28" fmla="*/ 246742 h 24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26557" h="246742">
                <a:moveTo>
                  <a:pt x="0" y="159657"/>
                </a:moveTo>
                <a:cubicBezTo>
                  <a:pt x="14514" y="135466"/>
                  <a:pt x="32086" y="112864"/>
                  <a:pt x="43543" y="87085"/>
                </a:cubicBezTo>
                <a:cubicBezTo>
                  <a:pt x="67843" y="32411"/>
                  <a:pt x="47090" y="-3875"/>
                  <a:pt x="72571" y="72571"/>
                </a:cubicBezTo>
                <a:cubicBezTo>
                  <a:pt x="67733" y="91923"/>
                  <a:pt x="65915" y="112293"/>
                  <a:pt x="58057" y="130628"/>
                </a:cubicBezTo>
                <a:cubicBezTo>
                  <a:pt x="51185" y="146662"/>
                  <a:pt x="21227" y="158568"/>
                  <a:pt x="29028" y="174171"/>
                </a:cubicBezTo>
                <a:cubicBezTo>
                  <a:pt x="35870" y="187855"/>
                  <a:pt x="57636" y="162976"/>
                  <a:pt x="72571" y="159657"/>
                </a:cubicBezTo>
                <a:cubicBezTo>
                  <a:pt x="101299" y="153273"/>
                  <a:pt x="130628" y="149980"/>
                  <a:pt x="159657" y="145142"/>
                </a:cubicBezTo>
                <a:cubicBezTo>
                  <a:pt x="154819" y="125790"/>
                  <a:pt x="153001" y="105420"/>
                  <a:pt x="145143" y="87085"/>
                </a:cubicBezTo>
                <a:cubicBezTo>
                  <a:pt x="138271" y="71051"/>
                  <a:pt x="123915" y="59144"/>
                  <a:pt x="116114" y="43542"/>
                </a:cubicBezTo>
                <a:cubicBezTo>
                  <a:pt x="109272" y="29858"/>
                  <a:pt x="106438" y="14514"/>
                  <a:pt x="101600" y="0"/>
                </a:cubicBezTo>
                <a:cubicBezTo>
                  <a:pt x="96762" y="14514"/>
                  <a:pt x="87086" y="28243"/>
                  <a:pt x="87086" y="43542"/>
                </a:cubicBezTo>
                <a:cubicBezTo>
                  <a:pt x="87086" y="73588"/>
                  <a:pt x="115951" y="108612"/>
                  <a:pt x="130628" y="130628"/>
                </a:cubicBezTo>
                <a:cubicBezTo>
                  <a:pt x="21182" y="167110"/>
                  <a:pt x="156091" y="117897"/>
                  <a:pt x="43543" y="174171"/>
                </a:cubicBezTo>
                <a:cubicBezTo>
                  <a:pt x="29859" y="181013"/>
                  <a:pt x="0" y="203984"/>
                  <a:pt x="0" y="188685"/>
                </a:cubicBezTo>
                <a:cubicBezTo>
                  <a:pt x="0" y="169929"/>
                  <a:pt x="76350" y="148721"/>
                  <a:pt x="87086" y="145142"/>
                </a:cubicBezTo>
                <a:cubicBezTo>
                  <a:pt x="82248" y="116114"/>
                  <a:pt x="93381" y="78866"/>
                  <a:pt x="72571" y="58057"/>
                </a:cubicBezTo>
                <a:cubicBezTo>
                  <a:pt x="60236" y="45722"/>
                  <a:pt x="51344" y="85998"/>
                  <a:pt x="43543" y="101600"/>
                </a:cubicBezTo>
                <a:cubicBezTo>
                  <a:pt x="36701" y="115284"/>
                  <a:pt x="18210" y="134324"/>
                  <a:pt x="29028" y="145142"/>
                </a:cubicBezTo>
                <a:cubicBezTo>
                  <a:pt x="39846" y="155960"/>
                  <a:pt x="59197" y="138058"/>
                  <a:pt x="72571" y="130628"/>
                </a:cubicBezTo>
                <a:cubicBezTo>
                  <a:pt x="222295" y="47449"/>
                  <a:pt x="104673" y="90899"/>
                  <a:pt x="203200" y="58057"/>
                </a:cubicBezTo>
                <a:cubicBezTo>
                  <a:pt x="217714" y="48381"/>
                  <a:pt x="230709" y="35900"/>
                  <a:pt x="246743" y="29028"/>
                </a:cubicBezTo>
                <a:cubicBezTo>
                  <a:pt x="265078" y="21170"/>
                  <a:pt x="285620" y="19994"/>
                  <a:pt x="304800" y="14514"/>
                </a:cubicBezTo>
                <a:cubicBezTo>
                  <a:pt x="319511" y="10311"/>
                  <a:pt x="333829" y="4838"/>
                  <a:pt x="348343" y="0"/>
                </a:cubicBezTo>
                <a:cubicBezTo>
                  <a:pt x="391886" y="4838"/>
                  <a:pt x="435601" y="8318"/>
                  <a:pt x="478971" y="14514"/>
                </a:cubicBezTo>
                <a:cubicBezTo>
                  <a:pt x="503393" y="18003"/>
                  <a:pt x="529478" y="17995"/>
                  <a:pt x="551543" y="29028"/>
                </a:cubicBezTo>
                <a:cubicBezTo>
                  <a:pt x="569902" y="38208"/>
                  <a:pt x="578883" y="59969"/>
                  <a:pt x="595086" y="72571"/>
                </a:cubicBezTo>
                <a:cubicBezTo>
                  <a:pt x="622625" y="93990"/>
                  <a:pt x="682171" y="130628"/>
                  <a:pt x="682171" y="130628"/>
                </a:cubicBezTo>
                <a:cubicBezTo>
                  <a:pt x="706637" y="167326"/>
                  <a:pt x="717129" y="174790"/>
                  <a:pt x="725714" y="217714"/>
                </a:cubicBezTo>
                <a:cubicBezTo>
                  <a:pt x="727612" y="227202"/>
                  <a:pt x="725714" y="237066"/>
                  <a:pt x="725714" y="246742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Freeform 26"/>
          <p:cNvSpPr/>
          <p:nvPr/>
        </p:nvSpPr>
        <p:spPr>
          <a:xfrm rot="16200000">
            <a:off x="6551301" y="2852875"/>
            <a:ext cx="726557" cy="217712"/>
          </a:xfrm>
          <a:custGeom>
            <a:avLst/>
            <a:gdLst>
              <a:gd name="connsiteX0" fmla="*/ 0 w 726557"/>
              <a:gd name="connsiteY0" fmla="*/ 159657 h 246742"/>
              <a:gd name="connsiteX1" fmla="*/ 43543 w 726557"/>
              <a:gd name="connsiteY1" fmla="*/ 87085 h 246742"/>
              <a:gd name="connsiteX2" fmla="*/ 72571 w 726557"/>
              <a:gd name="connsiteY2" fmla="*/ 72571 h 246742"/>
              <a:gd name="connsiteX3" fmla="*/ 58057 w 726557"/>
              <a:gd name="connsiteY3" fmla="*/ 130628 h 246742"/>
              <a:gd name="connsiteX4" fmla="*/ 29028 w 726557"/>
              <a:gd name="connsiteY4" fmla="*/ 174171 h 246742"/>
              <a:gd name="connsiteX5" fmla="*/ 72571 w 726557"/>
              <a:gd name="connsiteY5" fmla="*/ 159657 h 246742"/>
              <a:gd name="connsiteX6" fmla="*/ 159657 w 726557"/>
              <a:gd name="connsiteY6" fmla="*/ 145142 h 246742"/>
              <a:gd name="connsiteX7" fmla="*/ 145143 w 726557"/>
              <a:gd name="connsiteY7" fmla="*/ 87085 h 246742"/>
              <a:gd name="connsiteX8" fmla="*/ 116114 w 726557"/>
              <a:gd name="connsiteY8" fmla="*/ 43542 h 246742"/>
              <a:gd name="connsiteX9" fmla="*/ 101600 w 726557"/>
              <a:gd name="connsiteY9" fmla="*/ 0 h 246742"/>
              <a:gd name="connsiteX10" fmla="*/ 87086 w 726557"/>
              <a:gd name="connsiteY10" fmla="*/ 43542 h 246742"/>
              <a:gd name="connsiteX11" fmla="*/ 130628 w 726557"/>
              <a:gd name="connsiteY11" fmla="*/ 130628 h 246742"/>
              <a:gd name="connsiteX12" fmla="*/ 43543 w 726557"/>
              <a:gd name="connsiteY12" fmla="*/ 174171 h 246742"/>
              <a:gd name="connsiteX13" fmla="*/ 0 w 726557"/>
              <a:gd name="connsiteY13" fmla="*/ 188685 h 246742"/>
              <a:gd name="connsiteX14" fmla="*/ 87086 w 726557"/>
              <a:gd name="connsiteY14" fmla="*/ 145142 h 246742"/>
              <a:gd name="connsiteX15" fmla="*/ 72571 w 726557"/>
              <a:gd name="connsiteY15" fmla="*/ 58057 h 246742"/>
              <a:gd name="connsiteX16" fmla="*/ 43543 w 726557"/>
              <a:gd name="connsiteY16" fmla="*/ 101600 h 246742"/>
              <a:gd name="connsiteX17" fmla="*/ 29028 w 726557"/>
              <a:gd name="connsiteY17" fmla="*/ 145142 h 246742"/>
              <a:gd name="connsiteX18" fmla="*/ 72571 w 726557"/>
              <a:gd name="connsiteY18" fmla="*/ 130628 h 246742"/>
              <a:gd name="connsiteX19" fmla="*/ 203200 w 726557"/>
              <a:gd name="connsiteY19" fmla="*/ 58057 h 246742"/>
              <a:gd name="connsiteX20" fmla="*/ 246743 w 726557"/>
              <a:gd name="connsiteY20" fmla="*/ 29028 h 246742"/>
              <a:gd name="connsiteX21" fmla="*/ 304800 w 726557"/>
              <a:gd name="connsiteY21" fmla="*/ 14514 h 246742"/>
              <a:gd name="connsiteX22" fmla="*/ 348343 w 726557"/>
              <a:gd name="connsiteY22" fmla="*/ 0 h 246742"/>
              <a:gd name="connsiteX23" fmla="*/ 478971 w 726557"/>
              <a:gd name="connsiteY23" fmla="*/ 14514 h 246742"/>
              <a:gd name="connsiteX24" fmla="*/ 551543 w 726557"/>
              <a:gd name="connsiteY24" fmla="*/ 29028 h 246742"/>
              <a:gd name="connsiteX25" fmla="*/ 595086 w 726557"/>
              <a:gd name="connsiteY25" fmla="*/ 72571 h 246742"/>
              <a:gd name="connsiteX26" fmla="*/ 682171 w 726557"/>
              <a:gd name="connsiteY26" fmla="*/ 130628 h 246742"/>
              <a:gd name="connsiteX27" fmla="*/ 725714 w 726557"/>
              <a:gd name="connsiteY27" fmla="*/ 217714 h 246742"/>
              <a:gd name="connsiteX28" fmla="*/ 725714 w 726557"/>
              <a:gd name="connsiteY28" fmla="*/ 246742 h 24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26557" h="246742">
                <a:moveTo>
                  <a:pt x="0" y="159657"/>
                </a:moveTo>
                <a:cubicBezTo>
                  <a:pt x="14514" y="135466"/>
                  <a:pt x="32086" y="112864"/>
                  <a:pt x="43543" y="87085"/>
                </a:cubicBezTo>
                <a:cubicBezTo>
                  <a:pt x="67843" y="32411"/>
                  <a:pt x="47090" y="-3875"/>
                  <a:pt x="72571" y="72571"/>
                </a:cubicBezTo>
                <a:cubicBezTo>
                  <a:pt x="67733" y="91923"/>
                  <a:pt x="65915" y="112293"/>
                  <a:pt x="58057" y="130628"/>
                </a:cubicBezTo>
                <a:cubicBezTo>
                  <a:pt x="51185" y="146662"/>
                  <a:pt x="21227" y="158568"/>
                  <a:pt x="29028" y="174171"/>
                </a:cubicBezTo>
                <a:cubicBezTo>
                  <a:pt x="35870" y="187855"/>
                  <a:pt x="57636" y="162976"/>
                  <a:pt x="72571" y="159657"/>
                </a:cubicBezTo>
                <a:cubicBezTo>
                  <a:pt x="101299" y="153273"/>
                  <a:pt x="130628" y="149980"/>
                  <a:pt x="159657" y="145142"/>
                </a:cubicBezTo>
                <a:cubicBezTo>
                  <a:pt x="154819" y="125790"/>
                  <a:pt x="153001" y="105420"/>
                  <a:pt x="145143" y="87085"/>
                </a:cubicBezTo>
                <a:cubicBezTo>
                  <a:pt x="138271" y="71051"/>
                  <a:pt x="123915" y="59144"/>
                  <a:pt x="116114" y="43542"/>
                </a:cubicBezTo>
                <a:cubicBezTo>
                  <a:pt x="109272" y="29858"/>
                  <a:pt x="106438" y="14514"/>
                  <a:pt x="101600" y="0"/>
                </a:cubicBezTo>
                <a:cubicBezTo>
                  <a:pt x="96762" y="14514"/>
                  <a:pt x="87086" y="28243"/>
                  <a:pt x="87086" y="43542"/>
                </a:cubicBezTo>
                <a:cubicBezTo>
                  <a:pt x="87086" y="73588"/>
                  <a:pt x="115951" y="108612"/>
                  <a:pt x="130628" y="130628"/>
                </a:cubicBezTo>
                <a:cubicBezTo>
                  <a:pt x="21182" y="167110"/>
                  <a:pt x="156091" y="117897"/>
                  <a:pt x="43543" y="174171"/>
                </a:cubicBezTo>
                <a:cubicBezTo>
                  <a:pt x="29859" y="181013"/>
                  <a:pt x="0" y="203984"/>
                  <a:pt x="0" y="188685"/>
                </a:cubicBezTo>
                <a:cubicBezTo>
                  <a:pt x="0" y="169929"/>
                  <a:pt x="76350" y="148721"/>
                  <a:pt x="87086" y="145142"/>
                </a:cubicBezTo>
                <a:cubicBezTo>
                  <a:pt x="82248" y="116114"/>
                  <a:pt x="93381" y="78866"/>
                  <a:pt x="72571" y="58057"/>
                </a:cubicBezTo>
                <a:cubicBezTo>
                  <a:pt x="60236" y="45722"/>
                  <a:pt x="51344" y="85998"/>
                  <a:pt x="43543" y="101600"/>
                </a:cubicBezTo>
                <a:cubicBezTo>
                  <a:pt x="36701" y="115284"/>
                  <a:pt x="18210" y="134324"/>
                  <a:pt x="29028" y="145142"/>
                </a:cubicBezTo>
                <a:cubicBezTo>
                  <a:pt x="39846" y="155960"/>
                  <a:pt x="59197" y="138058"/>
                  <a:pt x="72571" y="130628"/>
                </a:cubicBezTo>
                <a:cubicBezTo>
                  <a:pt x="222295" y="47449"/>
                  <a:pt x="104673" y="90899"/>
                  <a:pt x="203200" y="58057"/>
                </a:cubicBezTo>
                <a:cubicBezTo>
                  <a:pt x="217714" y="48381"/>
                  <a:pt x="230709" y="35900"/>
                  <a:pt x="246743" y="29028"/>
                </a:cubicBezTo>
                <a:cubicBezTo>
                  <a:pt x="265078" y="21170"/>
                  <a:pt x="285620" y="19994"/>
                  <a:pt x="304800" y="14514"/>
                </a:cubicBezTo>
                <a:cubicBezTo>
                  <a:pt x="319511" y="10311"/>
                  <a:pt x="333829" y="4838"/>
                  <a:pt x="348343" y="0"/>
                </a:cubicBezTo>
                <a:cubicBezTo>
                  <a:pt x="391886" y="4838"/>
                  <a:pt x="435601" y="8318"/>
                  <a:pt x="478971" y="14514"/>
                </a:cubicBezTo>
                <a:cubicBezTo>
                  <a:pt x="503393" y="18003"/>
                  <a:pt x="529478" y="17995"/>
                  <a:pt x="551543" y="29028"/>
                </a:cubicBezTo>
                <a:cubicBezTo>
                  <a:pt x="569902" y="38208"/>
                  <a:pt x="578883" y="59969"/>
                  <a:pt x="595086" y="72571"/>
                </a:cubicBezTo>
                <a:cubicBezTo>
                  <a:pt x="622625" y="93990"/>
                  <a:pt x="682171" y="130628"/>
                  <a:pt x="682171" y="130628"/>
                </a:cubicBezTo>
                <a:cubicBezTo>
                  <a:pt x="706637" y="167326"/>
                  <a:pt x="717129" y="174790"/>
                  <a:pt x="725714" y="217714"/>
                </a:cubicBezTo>
                <a:cubicBezTo>
                  <a:pt x="727612" y="227202"/>
                  <a:pt x="725714" y="237066"/>
                  <a:pt x="725714" y="246742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reeform 14"/>
          <p:cNvSpPr/>
          <p:nvPr/>
        </p:nvSpPr>
        <p:spPr>
          <a:xfrm>
            <a:off x="7287653" y="3489731"/>
            <a:ext cx="726557" cy="217712"/>
          </a:xfrm>
          <a:custGeom>
            <a:avLst/>
            <a:gdLst>
              <a:gd name="connsiteX0" fmla="*/ 0 w 726557"/>
              <a:gd name="connsiteY0" fmla="*/ 159657 h 246742"/>
              <a:gd name="connsiteX1" fmla="*/ 43543 w 726557"/>
              <a:gd name="connsiteY1" fmla="*/ 87085 h 246742"/>
              <a:gd name="connsiteX2" fmla="*/ 72571 w 726557"/>
              <a:gd name="connsiteY2" fmla="*/ 72571 h 246742"/>
              <a:gd name="connsiteX3" fmla="*/ 58057 w 726557"/>
              <a:gd name="connsiteY3" fmla="*/ 130628 h 246742"/>
              <a:gd name="connsiteX4" fmla="*/ 29028 w 726557"/>
              <a:gd name="connsiteY4" fmla="*/ 174171 h 246742"/>
              <a:gd name="connsiteX5" fmla="*/ 72571 w 726557"/>
              <a:gd name="connsiteY5" fmla="*/ 159657 h 246742"/>
              <a:gd name="connsiteX6" fmla="*/ 159657 w 726557"/>
              <a:gd name="connsiteY6" fmla="*/ 145142 h 246742"/>
              <a:gd name="connsiteX7" fmla="*/ 145143 w 726557"/>
              <a:gd name="connsiteY7" fmla="*/ 87085 h 246742"/>
              <a:gd name="connsiteX8" fmla="*/ 116114 w 726557"/>
              <a:gd name="connsiteY8" fmla="*/ 43542 h 246742"/>
              <a:gd name="connsiteX9" fmla="*/ 101600 w 726557"/>
              <a:gd name="connsiteY9" fmla="*/ 0 h 246742"/>
              <a:gd name="connsiteX10" fmla="*/ 87086 w 726557"/>
              <a:gd name="connsiteY10" fmla="*/ 43542 h 246742"/>
              <a:gd name="connsiteX11" fmla="*/ 130628 w 726557"/>
              <a:gd name="connsiteY11" fmla="*/ 130628 h 246742"/>
              <a:gd name="connsiteX12" fmla="*/ 43543 w 726557"/>
              <a:gd name="connsiteY12" fmla="*/ 174171 h 246742"/>
              <a:gd name="connsiteX13" fmla="*/ 0 w 726557"/>
              <a:gd name="connsiteY13" fmla="*/ 188685 h 246742"/>
              <a:gd name="connsiteX14" fmla="*/ 87086 w 726557"/>
              <a:gd name="connsiteY14" fmla="*/ 145142 h 246742"/>
              <a:gd name="connsiteX15" fmla="*/ 72571 w 726557"/>
              <a:gd name="connsiteY15" fmla="*/ 58057 h 246742"/>
              <a:gd name="connsiteX16" fmla="*/ 43543 w 726557"/>
              <a:gd name="connsiteY16" fmla="*/ 101600 h 246742"/>
              <a:gd name="connsiteX17" fmla="*/ 29028 w 726557"/>
              <a:gd name="connsiteY17" fmla="*/ 145142 h 246742"/>
              <a:gd name="connsiteX18" fmla="*/ 72571 w 726557"/>
              <a:gd name="connsiteY18" fmla="*/ 130628 h 246742"/>
              <a:gd name="connsiteX19" fmla="*/ 203200 w 726557"/>
              <a:gd name="connsiteY19" fmla="*/ 58057 h 246742"/>
              <a:gd name="connsiteX20" fmla="*/ 246743 w 726557"/>
              <a:gd name="connsiteY20" fmla="*/ 29028 h 246742"/>
              <a:gd name="connsiteX21" fmla="*/ 304800 w 726557"/>
              <a:gd name="connsiteY21" fmla="*/ 14514 h 246742"/>
              <a:gd name="connsiteX22" fmla="*/ 348343 w 726557"/>
              <a:gd name="connsiteY22" fmla="*/ 0 h 246742"/>
              <a:gd name="connsiteX23" fmla="*/ 478971 w 726557"/>
              <a:gd name="connsiteY23" fmla="*/ 14514 h 246742"/>
              <a:gd name="connsiteX24" fmla="*/ 551543 w 726557"/>
              <a:gd name="connsiteY24" fmla="*/ 29028 h 246742"/>
              <a:gd name="connsiteX25" fmla="*/ 595086 w 726557"/>
              <a:gd name="connsiteY25" fmla="*/ 72571 h 246742"/>
              <a:gd name="connsiteX26" fmla="*/ 682171 w 726557"/>
              <a:gd name="connsiteY26" fmla="*/ 130628 h 246742"/>
              <a:gd name="connsiteX27" fmla="*/ 725714 w 726557"/>
              <a:gd name="connsiteY27" fmla="*/ 217714 h 246742"/>
              <a:gd name="connsiteX28" fmla="*/ 725714 w 726557"/>
              <a:gd name="connsiteY28" fmla="*/ 246742 h 24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26557" h="246742">
                <a:moveTo>
                  <a:pt x="0" y="159657"/>
                </a:moveTo>
                <a:cubicBezTo>
                  <a:pt x="14514" y="135466"/>
                  <a:pt x="32086" y="112864"/>
                  <a:pt x="43543" y="87085"/>
                </a:cubicBezTo>
                <a:cubicBezTo>
                  <a:pt x="67843" y="32411"/>
                  <a:pt x="47090" y="-3875"/>
                  <a:pt x="72571" y="72571"/>
                </a:cubicBezTo>
                <a:cubicBezTo>
                  <a:pt x="67733" y="91923"/>
                  <a:pt x="65915" y="112293"/>
                  <a:pt x="58057" y="130628"/>
                </a:cubicBezTo>
                <a:cubicBezTo>
                  <a:pt x="51185" y="146662"/>
                  <a:pt x="21227" y="158568"/>
                  <a:pt x="29028" y="174171"/>
                </a:cubicBezTo>
                <a:cubicBezTo>
                  <a:pt x="35870" y="187855"/>
                  <a:pt x="57636" y="162976"/>
                  <a:pt x="72571" y="159657"/>
                </a:cubicBezTo>
                <a:cubicBezTo>
                  <a:pt x="101299" y="153273"/>
                  <a:pt x="130628" y="149980"/>
                  <a:pt x="159657" y="145142"/>
                </a:cubicBezTo>
                <a:cubicBezTo>
                  <a:pt x="154819" y="125790"/>
                  <a:pt x="153001" y="105420"/>
                  <a:pt x="145143" y="87085"/>
                </a:cubicBezTo>
                <a:cubicBezTo>
                  <a:pt x="138271" y="71051"/>
                  <a:pt x="123915" y="59144"/>
                  <a:pt x="116114" y="43542"/>
                </a:cubicBezTo>
                <a:cubicBezTo>
                  <a:pt x="109272" y="29858"/>
                  <a:pt x="106438" y="14514"/>
                  <a:pt x="101600" y="0"/>
                </a:cubicBezTo>
                <a:cubicBezTo>
                  <a:pt x="96762" y="14514"/>
                  <a:pt x="87086" y="28243"/>
                  <a:pt x="87086" y="43542"/>
                </a:cubicBezTo>
                <a:cubicBezTo>
                  <a:pt x="87086" y="73588"/>
                  <a:pt x="115951" y="108612"/>
                  <a:pt x="130628" y="130628"/>
                </a:cubicBezTo>
                <a:cubicBezTo>
                  <a:pt x="21182" y="167110"/>
                  <a:pt x="156091" y="117897"/>
                  <a:pt x="43543" y="174171"/>
                </a:cubicBezTo>
                <a:cubicBezTo>
                  <a:pt x="29859" y="181013"/>
                  <a:pt x="0" y="203984"/>
                  <a:pt x="0" y="188685"/>
                </a:cubicBezTo>
                <a:cubicBezTo>
                  <a:pt x="0" y="169929"/>
                  <a:pt x="76350" y="148721"/>
                  <a:pt x="87086" y="145142"/>
                </a:cubicBezTo>
                <a:cubicBezTo>
                  <a:pt x="82248" y="116114"/>
                  <a:pt x="93381" y="78866"/>
                  <a:pt x="72571" y="58057"/>
                </a:cubicBezTo>
                <a:cubicBezTo>
                  <a:pt x="60236" y="45722"/>
                  <a:pt x="51344" y="85998"/>
                  <a:pt x="43543" y="101600"/>
                </a:cubicBezTo>
                <a:cubicBezTo>
                  <a:pt x="36701" y="115284"/>
                  <a:pt x="18210" y="134324"/>
                  <a:pt x="29028" y="145142"/>
                </a:cubicBezTo>
                <a:cubicBezTo>
                  <a:pt x="39846" y="155960"/>
                  <a:pt x="59197" y="138058"/>
                  <a:pt x="72571" y="130628"/>
                </a:cubicBezTo>
                <a:cubicBezTo>
                  <a:pt x="222295" y="47449"/>
                  <a:pt x="104673" y="90899"/>
                  <a:pt x="203200" y="58057"/>
                </a:cubicBezTo>
                <a:cubicBezTo>
                  <a:pt x="217714" y="48381"/>
                  <a:pt x="230709" y="35900"/>
                  <a:pt x="246743" y="29028"/>
                </a:cubicBezTo>
                <a:cubicBezTo>
                  <a:pt x="265078" y="21170"/>
                  <a:pt x="285620" y="19994"/>
                  <a:pt x="304800" y="14514"/>
                </a:cubicBezTo>
                <a:cubicBezTo>
                  <a:pt x="319511" y="10311"/>
                  <a:pt x="333829" y="4838"/>
                  <a:pt x="348343" y="0"/>
                </a:cubicBezTo>
                <a:cubicBezTo>
                  <a:pt x="391886" y="4838"/>
                  <a:pt x="435601" y="8318"/>
                  <a:pt x="478971" y="14514"/>
                </a:cubicBezTo>
                <a:cubicBezTo>
                  <a:pt x="503393" y="18003"/>
                  <a:pt x="529478" y="17995"/>
                  <a:pt x="551543" y="29028"/>
                </a:cubicBezTo>
                <a:cubicBezTo>
                  <a:pt x="569902" y="38208"/>
                  <a:pt x="578883" y="59969"/>
                  <a:pt x="595086" y="72571"/>
                </a:cubicBezTo>
                <a:cubicBezTo>
                  <a:pt x="622625" y="93990"/>
                  <a:pt x="682171" y="130628"/>
                  <a:pt x="682171" y="130628"/>
                </a:cubicBezTo>
                <a:cubicBezTo>
                  <a:pt x="706637" y="167326"/>
                  <a:pt x="717129" y="174790"/>
                  <a:pt x="725714" y="217714"/>
                </a:cubicBezTo>
                <a:cubicBezTo>
                  <a:pt x="727612" y="227202"/>
                  <a:pt x="725714" y="237066"/>
                  <a:pt x="725714" y="246742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reeform 15"/>
          <p:cNvSpPr/>
          <p:nvPr/>
        </p:nvSpPr>
        <p:spPr>
          <a:xfrm rot="10800000">
            <a:off x="7287653" y="3817194"/>
            <a:ext cx="726557" cy="123371"/>
          </a:xfrm>
          <a:custGeom>
            <a:avLst/>
            <a:gdLst>
              <a:gd name="connsiteX0" fmla="*/ 0 w 726557"/>
              <a:gd name="connsiteY0" fmla="*/ 159657 h 246742"/>
              <a:gd name="connsiteX1" fmla="*/ 43543 w 726557"/>
              <a:gd name="connsiteY1" fmla="*/ 87085 h 246742"/>
              <a:gd name="connsiteX2" fmla="*/ 72571 w 726557"/>
              <a:gd name="connsiteY2" fmla="*/ 72571 h 246742"/>
              <a:gd name="connsiteX3" fmla="*/ 58057 w 726557"/>
              <a:gd name="connsiteY3" fmla="*/ 130628 h 246742"/>
              <a:gd name="connsiteX4" fmla="*/ 29028 w 726557"/>
              <a:gd name="connsiteY4" fmla="*/ 174171 h 246742"/>
              <a:gd name="connsiteX5" fmla="*/ 72571 w 726557"/>
              <a:gd name="connsiteY5" fmla="*/ 159657 h 246742"/>
              <a:gd name="connsiteX6" fmla="*/ 159657 w 726557"/>
              <a:gd name="connsiteY6" fmla="*/ 145142 h 246742"/>
              <a:gd name="connsiteX7" fmla="*/ 145143 w 726557"/>
              <a:gd name="connsiteY7" fmla="*/ 87085 h 246742"/>
              <a:gd name="connsiteX8" fmla="*/ 116114 w 726557"/>
              <a:gd name="connsiteY8" fmla="*/ 43542 h 246742"/>
              <a:gd name="connsiteX9" fmla="*/ 101600 w 726557"/>
              <a:gd name="connsiteY9" fmla="*/ 0 h 246742"/>
              <a:gd name="connsiteX10" fmla="*/ 87086 w 726557"/>
              <a:gd name="connsiteY10" fmla="*/ 43542 h 246742"/>
              <a:gd name="connsiteX11" fmla="*/ 130628 w 726557"/>
              <a:gd name="connsiteY11" fmla="*/ 130628 h 246742"/>
              <a:gd name="connsiteX12" fmla="*/ 43543 w 726557"/>
              <a:gd name="connsiteY12" fmla="*/ 174171 h 246742"/>
              <a:gd name="connsiteX13" fmla="*/ 0 w 726557"/>
              <a:gd name="connsiteY13" fmla="*/ 188685 h 246742"/>
              <a:gd name="connsiteX14" fmla="*/ 87086 w 726557"/>
              <a:gd name="connsiteY14" fmla="*/ 145142 h 246742"/>
              <a:gd name="connsiteX15" fmla="*/ 72571 w 726557"/>
              <a:gd name="connsiteY15" fmla="*/ 58057 h 246742"/>
              <a:gd name="connsiteX16" fmla="*/ 43543 w 726557"/>
              <a:gd name="connsiteY16" fmla="*/ 101600 h 246742"/>
              <a:gd name="connsiteX17" fmla="*/ 29028 w 726557"/>
              <a:gd name="connsiteY17" fmla="*/ 145142 h 246742"/>
              <a:gd name="connsiteX18" fmla="*/ 72571 w 726557"/>
              <a:gd name="connsiteY18" fmla="*/ 130628 h 246742"/>
              <a:gd name="connsiteX19" fmla="*/ 203200 w 726557"/>
              <a:gd name="connsiteY19" fmla="*/ 58057 h 246742"/>
              <a:gd name="connsiteX20" fmla="*/ 246743 w 726557"/>
              <a:gd name="connsiteY20" fmla="*/ 29028 h 246742"/>
              <a:gd name="connsiteX21" fmla="*/ 304800 w 726557"/>
              <a:gd name="connsiteY21" fmla="*/ 14514 h 246742"/>
              <a:gd name="connsiteX22" fmla="*/ 348343 w 726557"/>
              <a:gd name="connsiteY22" fmla="*/ 0 h 246742"/>
              <a:gd name="connsiteX23" fmla="*/ 478971 w 726557"/>
              <a:gd name="connsiteY23" fmla="*/ 14514 h 246742"/>
              <a:gd name="connsiteX24" fmla="*/ 551543 w 726557"/>
              <a:gd name="connsiteY24" fmla="*/ 29028 h 246742"/>
              <a:gd name="connsiteX25" fmla="*/ 595086 w 726557"/>
              <a:gd name="connsiteY25" fmla="*/ 72571 h 246742"/>
              <a:gd name="connsiteX26" fmla="*/ 682171 w 726557"/>
              <a:gd name="connsiteY26" fmla="*/ 130628 h 246742"/>
              <a:gd name="connsiteX27" fmla="*/ 725714 w 726557"/>
              <a:gd name="connsiteY27" fmla="*/ 217714 h 246742"/>
              <a:gd name="connsiteX28" fmla="*/ 725714 w 726557"/>
              <a:gd name="connsiteY28" fmla="*/ 246742 h 24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26557" h="246742">
                <a:moveTo>
                  <a:pt x="0" y="159657"/>
                </a:moveTo>
                <a:cubicBezTo>
                  <a:pt x="14514" y="135466"/>
                  <a:pt x="32086" y="112864"/>
                  <a:pt x="43543" y="87085"/>
                </a:cubicBezTo>
                <a:cubicBezTo>
                  <a:pt x="67843" y="32411"/>
                  <a:pt x="47090" y="-3875"/>
                  <a:pt x="72571" y="72571"/>
                </a:cubicBezTo>
                <a:cubicBezTo>
                  <a:pt x="67733" y="91923"/>
                  <a:pt x="65915" y="112293"/>
                  <a:pt x="58057" y="130628"/>
                </a:cubicBezTo>
                <a:cubicBezTo>
                  <a:pt x="51185" y="146662"/>
                  <a:pt x="21227" y="158568"/>
                  <a:pt x="29028" y="174171"/>
                </a:cubicBezTo>
                <a:cubicBezTo>
                  <a:pt x="35870" y="187855"/>
                  <a:pt x="57636" y="162976"/>
                  <a:pt x="72571" y="159657"/>
                </a:cubicBezTo>
                <a:cubicBezTo>
                  <a:pt x="101299" y="153273"/>
                  <a:pt x="130628" y="149980"/>
                  <a:pt x="159657" y="145142"/>
                </a:cubicBezTo>
                <a:cubicBezTo>
                  <a:pt x="154819" y="125790"/>
                  <a:pt x="153001" y="105420"/>
                  <a:pt x="145143" y="87085"/>
                </a:cubicBezTo>
                <a:cubicBezTo>
                  <a:pt x="138271" y="71051"/>
                  <a:pt x="123915" y="59144"/>
                  <a:pt x="116114" y="43542"/>
                </a:cubicBezTo>
                <a:cubicBezTo>
                  <a:pt x="109272" y="29858"/>
                  <a:pt x="106438" y="14514"/>
                  <a:pt x="101600" y="0"/>
                </a:cubicBezTo>
                <a:cubicBezTo>
                  <a:pt x="96762" y="14514"/>
                  <a:pt x="87086" y="28243"/>
                  <a:pt x="87086" y="43542"/>
                </a:cubicBezTo>
                <a:cubicBezTo>
                  <a:pt x="87086" y="73588"/>
                  <a:pt x="115951" y="108612"/>
                  <a:pt x="130628" y="130628"/>
                </a:cubicBezTo>
                <a:cubicBezTo>
                  <a:pt x="21182" y="167110"/>
                  <a:pt x="156091" y="117897"/>
                  <a:pt x="43543" y="174171"/>
                </a:cubicBezTo>
                <a:cubicBezTo>
                  <a:pt x="29859" y="181013"/>
                  <a:pt x="0" y="203984"/>
                  <a:pt x="0" y="188685"/>
                </a:cubicBezTo>
                <a:cubicBezTo>
                  <a:pt x="0" y="169929"/>
                  <a:pt x="76350" y="148721"/>
                  <a:pt x="87086" y="145142"/>
                </a:cubicBezTo>
                <a:cubicBezTo>
                  <a:pt x="82248" y="116114"/>
                  <a:pt x="93381" y="78866"/>
                  <a:pt x="72571" y="58057"/>
                </a:cubicBezTo>
                <a:cubicBezTo>
                  <a:pt x="60236" y="45722"/>
                  <a:pt x="51344" y="85998"/>
                  <a:pt x="43543" y="101600"/>
                </a:cubicBezTo>
                <a:cubicBezTo>
                  <a:pt x="36701" y="115284"/>
                  <a:pt x="18210" y="134324"/>
                  <a:pt x="29028" y="145142"/>
                </a:cubicBezTo>
                <a:cubicBezTo>
                  <a:pt x="39846" y="155960"/>
                  <a:pt x="59197" y="138058"/>
                  <a:pt x="72571" y="130628"/>
                </a:cubicBezTo>
                <a:cubicBezTo>
                  <a:pt x="222295" y="47449"/>
                  <a:pt x="104673" y="90899"/>
                  <a:pt x="203200" y="58057"/>
                </a:cubicBezTo>
                <a:cubicBezTo>
                  <a:pt x="217714" y="48381"/>
                  <a:pt x="230709" y="35900"/>
                  <a:pt x="246743" y="29028"/>
                </a:cubicBezTo>
                <a:cubicBezTo>
                  <a:pt x="265078" y="21170"/>
                  <a:pt x="285620" y="19994"/>
                  <a:pt x="304800" y="14514"/>
                </a:cubicBezTo>
                <a:cubicBezTo>
                  <a:pt x="319511" y="10311"/>
                  <a:pt x="333829" y="4838"/>
                  <a:pt x="348343" y="0"/>
                </a:cubicBezTo>
                <a:cubicBezTo>
                  <a:pt x="391886" y="4838"/>
                  <a:pt x="435601" y="8318"/>
                  <a:pt x="478971" y="14514"/>
                </a:cubicBezTo>
                <a:cubicBezTo>
                  <a:pt x="503393" y="18003"/>
                  <a:pt x="529478" y="17995"/>
                  <a:pt x="551543" y="29028"/>
                </a:cubicBezTo>
                <a:cubicBezTo>
                  <a:pt x="569902" y="38208"/>
                  <a:pt x="578883" y="59969"/>
                  <a:pt x="595086" y="72571"/>
                </a:cubicBezTo>
                <a:cubicBezTo>
                  <a:pt x="622625" y="93990"/>
                  <a:pt x="682171" y="130628"/>
                  <a:pt x="682171" y="130628"/>
                </a:cubicBezTo>
                <a:cubicBezTo>
                  <a:pt x="706637" y="167326"/>
                  <a:pt x="717129" y="174790"/>
                  <a:pt x="725714" y="217714"/>
                </a:cubicBezTo>
                <a:cubicBezTo>
                  <a:pt x="727612" y="227202"/>
                  <a:pt x="725714" y="237066"/>
                  <a:pt x="725714" y="246742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reeform 16"/>
          <p:cNvSpPr/>
          <p:nvPr/>
        </p:nvSpPr>
        <p:spPr>
          <a:xfrm rot="10800000">
            <a:off x="7524328" y="4772314"/>
            <a:ext cx="726557" cy="123371"/>
          </a:xfrm>
          <a:custGeom>
            <a:avLst/>
            <a:gdLst>
              <a:gd name="connsiteX0" fmla="*/ 0 w 726557"/>
              <a:gd name="connsiteY0" fmla="*/ 159657 h 246742"/>
              <a:gd name="connsiteX1" fmla="*/ 43543 w 726557"/>
              <a:gd name="connsiteY1" fmla="*/ 87085 h 246742"/>
              <a:gd name="connsiteX2" fmla="*/ 72571 w 726557"/>
              <a:gd name="connsiteY2" fmla="*/ 72571 h 246742"/>
              <a:gd name="connsiteX3" fmla="*/ 58057 w 726557"/>
              <a:gd name="connsiteY3" fmla="*/ 130628 h 246742"/>
              <a:gd name="connsiteX4" fmla="*/ 29028 w 726557"/>
              <a:gd name="connsiteY4" fmla="*/ 174171 h 246742"/>
              <a:gd name="connsiteX5" fmla="*/ 72571 w 726557"/>
              <a:gd name="connsiteY5" fmla="*/ 159657 h 246742"/>
              <a:gd name="connsiteX6" fmla="*/ 159657 w 726557"/>
              <a:gd name="connsiteY6" fmla="*/ 145142 h 246742"/>
              <a:gd name="connsiteX7" fmla="*/ 145143 w 726557"/>
              <a:gd name="connsiteY7" fmla="*/ 87085 h 246742"/>
              <a:gd name="connsiteX8" fmla="*/ 116114 w 726557"/>
              <a:gd name="connsiteY8" fmla="*/ 43542 h 246742"/>
              <a:gd name="connsiteX9" fmla="*/ 101600 w 726557"/>
              <a:gd name="connsiteY9" fmla="*/ 0 h 246742"/>
              <a:gd name="connsiteX10" fmla="*/ 87086 w 726557"/>
              <a:gd name="connsiteY10" fmla="*/ 43542 h 246742"/>
              <a:gd name="connsiteX11" fmla="*/ 130628 w 726557"/>
              <a:gd name="connsiteY11" fmla="*/ 130628 h 246742"/>
              <a:gd name="connsiteX12" fmla="*/ 43543 w 726557"/>
              <a:gd name="connsiteY12" fmla="*/ 174171 h 246742"/>
              <a:gd name="connsiteX13" fmla="*/ 0 w 726557"/>
              <a:gd name="connsiteY13" fmla="*/ 188685 h 246742"/>
              <a:gd name="connsiteX14" fmla="*/ 87086 w 726557"/>
              <a:gd name="connsiteY14" fmla="*/ 145142 h 246742"/>
              <a:gd name="connsiteX15" fmla="*/ 72571 w 726557"/>
              <a:gd name="connsiteY15" fmla="*/ 58057 h 246742"/>
              <a:gd name="connsiteX16" fmla="*/ 43543 w 726557"/>
              <a:gd name="connsiteY16" fmla="*/ 101600 h 246742"/>
              <a:gd name="connsiteX17" fmla="*/ 29028 w 726557"/>
              <a:gd name="connsiteY17" fmla="*/ 145142 h 246742"/>
              <a:gd name="connsiteX18" fmla="*/ 72571 w 726557"/>
              <a:gd name="connsiteY18" fmla="*/ 130628 h 246742"/>
              <a:gd name="connsiteX19" fmla="*/ 203200 w 726557"/>
              <a:gd name="connsiteY19" fmla="*/ 58057 h 246742"/>
              <a:gd name="connsiteX20" fmla="*/ 246743 w 726557"/>
              <a:gd name="connsiteY20" fmla="*/ 29028 h 246742"/>
              <a:gd name="connsiteX21" fmla="*/ 304800 w 726557"/>
              <a:gd name="connsiteY21" fmla="*/ 14514 h 246742"/>
              <a:gd name="connsiteX22" fmla="*/ 348343 w 726557"/>
              <a:gd name="connsiteY22" fmla="*/ 0 h 246742"/>
              <a:gd name="connsiteX23" fmla="*/ 478971 w 726557"/>
              <a:gd name="connsiteY23" fmla="*/ 14514 h 246742"/>
              <a:gd name="connsiteX24" fmla="*/ 551543 w 726557"/>
              <a:gd name="connsiteY24" fmla="*/ 29028 h 246742"/>
              <a:gd name="connsiteX25" fmla="*/ 595086 w 726557"/>
              <a:gd name="connsiteY25" fmla="*/ 72571 h 246742"/>
              <a:gd name="connsiteX26" fmla="*/ 682171 w 726557"/>
              <a:gd name="connsiteY26" fmla="*/ 130628 h 246742"/>
              <a:gd name="connsiteX27" fmla="*/ 725714 w 726557"/>
              <a:gd name="connsiteY27" fmla="*/ 217714 h 246742"/>
              <a:gd name="connsiteX28" fmla="*/ 725714 w 726557"/>
              <a:gd name="connsiteY28" fmla="*/ 246742 h 24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26557" h="246742">
                <a:moveTo>
                  <a:pt x="0" y="159657"/>
                </a:moveTo>
                <a:cubicBezTo>
                  <a:pt x="14514" y="135466"/>
                  <a:pt x="32086" y="112864"/>
                  <a:pt x="43543" y="87085"/>
                </a:cubicBezTo>
                <a:cubicBezTo>
                  <a:pt x="67843" y="32411"/>
                  <a:pt x="47090" y="-3875"/>
                  <a:pt x="72571" y="72571"/>
                </a:cubicBezTo>
                <a:cubicBezTo>
                  <a:pt x="67733" y="91923"/>
                  <a:pt x="65915" y="112293"/>
                  <a:pt x="58057" y="130628"/>
                </a:cubicBezTo>
                <a:cubicBezTo>
                  <a:pt x="51185" y="146662"/>
                  <a:pt x="21227" y="158568"/>
                  <a:pt x="29028" y="174171"/>
                </a:cubicBezTo>
                <a:cubicBezTo>
                  <a:pt x="35870" y="187855"/>
                  <a:pt x="57636" y="162976"/>
                  <a:pt x="72571" y="159657"/>
                </a:cubicBezTo>
                <a:cubicBezTo>
                  <a:pt x="101299" y="153273"/>
                  <a:pt x="130628" y="149980"/>
                  <a:pt x="159657" y="145142"/>
                </a:cubicBezTo>
                <a:cubicBezTo>
                  <a:pt x="154819" y="125790"/>
                  <a:pt x="153001" y="105420"/>
                  <a:pt x="145143" y="87085"/>
                </a:cubicBezTo>
                <a:cubicBezTo>
                  <a:pt x="138271" y="71051"/>
                  <a:pt x="123915" y="59144"/>
                  <a:pt x="116114" y="43542"/>
                </a:cubicBezTo>
                <a:cubicBezTo>
                  <a:pt x="109272" y="29858"/>
                  <a:pt x="106438" y="14514"/>
                  <a:pt x="101600" y="0"/>
                </a:cubicBezTo>
                <a:cubicBezTo>
                  <a:pt x="96762" y="14514"/>
                  <a:pt x="87086" y="28243"/>
                  <a:pt x="87086" y="43542"/>
                </a:cubicBezTo>
                <a:cubicBezTo>
                  <a:pt x="87086" y="73588"/>
                  <a:pt x="115951" y="108612"/>
                  <a:pt x="130628" y="130628"/>
                </a:cubicBezTo>
                <a:cubicBezTo>
                  <a:pt x="21182" y="167110"/>
                  <a:pt x="156091" y="117897"/>
                  <a:pt x="43543" y="174171"/>
                </a:cubicBezTo>
                <a:cubicBezTo>
                  <a:pt x="29859" y="181013"/>
                  <a:pt x="0" y="203984"/>
                  <a:pt x="0" y="188685"/>
                </a:cubicBezTo>
                <a:cubicBezTo>
                  <a:pt x="0" y="169929"/>
                  <a:pt x="76350" y="148721"/>
                  <a:pt x="87086" y="145142"/>
                </a:cubicBezTo>
                <a:cubicBezTo>
                  <a:pt x="82248" y="116114"/>
                  <a:pt x="93381" y="78866"/>
                  <a:pt x="72571" y="58057"/>
                </a:cubicBezTo>
                <a:cubicBezTo>
                  <a:pt x="60236" y="45722"/>
                  <a:pt x="51344" y="85998"/>
                  <a:pt x="43543" y="101600"/>
                </a:cubicBezTo>
                <a:cubicBezTo>
                  <a:pt x="36701" y="115284"/>
                  <a:pt x="18210" y="134324"/>
                  <a:pt x="29028" y="145142"/>
                </a:cubicBezTo>
                <a:cubicBezTo>
                  <a:pt x="39846" y="155960"/>
                  <a:pt x="59197" y="138058"/>
                  <a:pt x="72571" y="130628"/>
                </a:cubicBezTo>
                <a:cubicBezTo>
                  <a:pt x="222295" y="47449"/>
                  <a:pt x="104673" y="90899"/>
                  <a:pt x="203200" y="58057"/>
                </a:cubicBezTo>
                <a:cubicBezTo>
                  <a:pt x="217714" y="48381"/>
                  <a:pt x="230709" y="35900"/>
                  <a:pt x="246743" y="29028"/>
                </a:cubicBezTo>
                <a:cubicBezTo>
                  <a:pt x="265078" y="21170"/>
                  <a:pt x="285620" y="19994"/>
                  <a:pt x="304800" y="14514"/>
                </a:cubicBezTo>
                <a:cubicBezTo>
                  <a:pt x="319511" y="10311"/>
                  <a:pt x="333829" y="4838"/>
                  <a:pt x="348343" y="0"/>
                </a:cubicBezTo>
                <a:cubicBezTo>
                  <a:pt x="391886" y="4838"/>
                  <a:pt x="435601" y="8318"/>
                  <a:pt x="478971" y="14514"/>
                </a:cubicBezTo>
                <a:cubicBezTo>
                  <a:pt x="503393" y="18003"/>
                  <a:pt x="529478" y="17995"/>
                  <a:pt x="551543" y="29028"/>
                </a:cubicBezTo>
                <a:cubicBezTo>
                  <a:pt x="569902" y="38208"/>
                  <a:pt x="578883" y="59969"/>
                  <a:pt x="595086" y="72571"/>
                </a:cubicBezTo>
                <a:cubicBezTo>
                  <a:pt x="622625" y="93990"/>
                  <a:pt x="682171" y="130628"/>
                  <a:pt x="682171" y="130628"/>
                </a:cubicBezTo>
                <a:cubicBezTo>
                  <a:pt x="706637" y="167326"/>
                  <a:pt x="717129" y="174790"/>
                  <a:pt x="725714" y="217714"/>
                </a:cubicBezTo>
                <a:cubicBezTo>
                  <a:pt x="727612" y="227202"/>
                  <a:pt x="725714" y="237066"/>
                  <a:pt x="725714" y="246742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reeform 18"/>
          <p:cNvSpPr/>
          <p:nvPr/>
        </p:nvSpPr>
        <p:spPr>
          <a:xfrm>
            <a:off x="7512775" y="4466547"/>
            <a:ext cx="726557" cy="217712"/>
          </a:xfrm>
          <a:custGeom>
            <a:avLst/>
            <a:gdLst>
              <a:gd name="connsiteX0" fmla="*/ 0 w 726557"/>
              <a:gd name="connsiteY0" fmla="*/ 159657 h 246742"/>
              <a:gd name="connsiteX1" fmla="*/ 43543 w 726557"/>
              <a:gd name="connsiteY1" fmla="*/ 87085 h 246742"/>
              <a:gd name="connsiteX2" fmla="*/ 72571 w 726557"/>
              <a:gd name="connsiteY2" fmla="*/ 72571 h 246742"/>
              <a:gd name="connsiteX3" fmla="*/ 58057 w 726557"/>
              <a:gd name="connsiteY3" fmla="*/ 130628 h 246742"/>
              <a:gd name="connsiteX4" fmla="*/ 29028 w 726557"/>
              <a:gd name="connsiteY4" fmla="*/ 174171 h 246742"/>
              <a:gd name="connsiteX5" fmla="*/ 72571 w 726557"/>
              <a:gd name="connsiteY5" fmla="*/ 159657 h 246742"/>
              <a:gd name="connsiteX6" fmla="*/ 159657 w 726557"/>
              <a:gd name="connsiteY6" fmla="*/ 145142 h 246742"/>
              <a:gd name="connsiteX7" fmla="*/ 145143 w 726557"/>
              <a:gd name="connsiteY7" fmla="*/ 87085 h 246742"/>
              <a:gd name="connsiteX8" fmla="*/ 116114 w 726557"/>
              <a:gd name="connsiteY8" fmla="*/ 43542 h 246742"/>
              <a:gd name="connsiteX9" fmla="*/ 101600 w 726557"/>
              <a:gd name="connsiteY9" fmla="*/ 0 h 246742"/>
              <a:gd name="connsiteX10" fmla="*/ 87086 w 726557"/>
              <a:gd name="connsiteY10" fmla="*/ 43542 h 246742"/>
              <a:gd name="connsiteX11" fmla="*/ 130628 w 726557"/>
              <a:gd name="connsiteY11" fmla="*/ 130628 h 246742"/>
              <a:gd name="connsiteX12" fmla="*/ 43543 w 726557"/>
              <a:gd name="connsiteY12" fmla="*/ 174171 h 246742"/>
              <a:gd name="connsiteX13" fmla="*/ 0 w 726557"/>
              <a:gd name="connsiteY13" fmla="*/ 188685 h 246742"/>
              <a:gd name="connsiteX14" fmla="*/ 87086 w 726557"/>
              <a:gd name="connsiteY14" fmla="*/ 145142 h 246742"/>
              <a:gd name="connsiteX15" fmla="*/ 72571 w 726557"/>
              <a:gd name="connsiteY15" fmla="*/ 58057 h 246742"/>
              <a:gd name="connsiteX16" fmla="*/ 43543 w 726557"/>
              <a:gd name="connsiteY16" fmla="*/ 101600 h 246742"/>
              <a:gd name="connsiteX17" fmla="*/ 29028 w 726557"/>
              <a:gd name="connsiteY17" fmla="*/ 145142 h 246742"/>
              <a:gd name="connsiteX18" fmla="*/ 72571 w 726557"/>
              <a:gd name="connsiteY18" fmla="*/ 130628 h 246742"/>
              <a:gd name="connsiteX19" fmla="*/ 203200 w 726557"/>
              <a:gd name="connsiteY19" fmla="*/ 58057 h 246742"/>
              <a:gd name="connsiteX20" fmla="*/ 246743 w 726557"/>
              <a:gd name="connsiteY20" fmla="*/ 29028 h 246742"/>
              <a:gd name="connsiteX21" fmla="*/ 304800 w 726557"/>
              <a:gd name="connsiteY21" fmla="*/ 14514 h 246742"/>
              <a:gd name="connsiteX22" fmla="*/ 348343 w 726557"/>
              <a:gd name="connsiteY22" fmla="*/ 0 h 246742"/>
              <a:gd name="connsiteX23" fmla="*/ 478971 w 726557"/>
              <a:gd name="connsiteY23" fmla="*/ 14514 h 246742"/>
              <a:gd name="connsiteX24" fmla="*/ 551543 w 726557"/>
              <a:gd name="connsiteY24" fmla="*/ 29028 h 246742"/>
              <a:gd name="connsiteX25" fmla="*/ 595086 w 726557"/>
              <a:gd name="connsiteY25" fmla="*/ 72571 h 246742"/>
              <a:gd name="connsiteX26" fmla="*/ 682171 w 726557"/>
              <a:gd name="connsiteY26" fmla="*/ 130628 h 246742"/>
              <a:gd name="connsiteX27" fmla="*/ 725714 w 726557"/>
              <a:gd name="connsiteY27" fmla="*/ 217714 h 246742"/>
              <a:gd name="connsiteX28" fmla="*/ 725714 w 726557"/>
              <a:gd name="connsiteY28" fmla="*/ 246742 h 24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26557" h="246742">
                <a:moveTo>
                  <a:pt x="0" y="159657"/>
                </a:moveTo>
                <a:cubicBezTo>
                  <a:pt x="14514" y="135466"/>
                  <a:pt x="32086" y="112864"/>
                  <a:pt x="43543" y="87085"/>
                </a:cubicBezTo>
                <a:cubicBezTo>
                  <a:pt x="67843" y="32411"/>
                  <a:pt x="47090" y="-3875"/>
                  <a:pt x="72571" y="72571"/>
                </a:cubicBezTo>
                <a:cubicBezTo>
                  <a:pt x="67733" y="91923"/>
                  <a:pt x="65915" y="112293"/>
                  <a:pt x="58057" y="130628"/>
                </a:cubicBezTo>
                <a:cubicBezTo>
                  <a:pt x="51185" y="146662"/>
                  <a:pt x="21227" y="158568"/>
                  <a:pt x="29028" y="174171"/>
                </a:cubicBezTo>
                <a:cubicBezTo>
                  <a:pt x="35870" y="187855"/>
                  <a:pt x="57636" y="162976"/>
                  <a:pt x="72571" y="159657"/>
                </a:cubicBezTo>
                <a:cubicBezTo>
                  <a:pt x="101299" y="153273"/>
                  <a:pt x="130628" y="149980"/>
                  <a:pt x="159657" y="145142"/>
                </a:cubicBezTo>
                <a:cubicBezTo>
                  <a:pt x="154819" y="125790"/>
                  <a:pt x="153001" y="105420"/>
                  <a:pt x="145143" y="87085"/>
                </a:cubicBezTo>
                <a:cubicBezTo>
                  <a:pt x="138271" y="71051"/>
                  <a:pt x="123915" y="59144"/>
                  <a:pt x="116114" y="43542"/>
                </a:cubicBezTo>
                <a:cubicBezTo>
                  <a:pt x="109272" y="29858"/>
                  <a:pt x="106438" y="14514"/>
                  <a:pt x="101600" y="0"/>
                </a:cubicBezTo>
                <a:cubicBezTo>
                  <a:pt x="96762" y="14514"/>
                  <a:pt x="87086" y="28243"/>
                  <a:pt x="87086" y="43542"/>
                </a:cubicBezTo>
                <a:cubicBezTo>
                  <a:pt x="87086" y="73588"/>
                  <a:pt x="115951" y="108612"/>
                  <a:pt x="130628" y="130628"/>
                </a:cubicBezTo>
                <a:cubicBezTo>
                  <a:pt x="21182" y="167110"/>
                  <a:pt x="156091" y="117897"/>
                  <a:pt x="43543" y="174171"/>
                </a:cubicBezTo>
                <a:cubicBezTo>
                  <a:pt x="29859" y="181013"/>
                  <a:pt x="0" y="203984"/>
                  <a:pt x="0" y="188685"/>
                </a:cubicBezTo>
                <a:cubicBezTo>
                  <a:pt x="0" y="169929"/>
                  <a:pt x="76350" y="148721"/>
                  <a:pt x="87086" y="145142"/>
                </a:cubicBezTo>
                <a:cubicBezTo>
                  <a:pt x="82248" y="116114"/>
                  <a:pt x="93381" y="78866"/>
                  <a:pt x="72571" y="58057"/>
                </a:cubicBezTo>
                <a:cubicBezTo>
                  <a:pt x="60236" y="45722"/>
                  <a:pt x="51344" y="85998"/>
                  <a:pt x="43543" y="101600"/>
                </a:cubicBezTo>
                <a:cubicBezTo>
                  <a:pt x="36701" y="115284"/>
                  <a:pt x="18210" y="134324"/>
                  <a:pt x="29028" y="145142"/>
                </a:cubicBezTo>
                <a:cubicBezTo>
                  <a:pt x="39846" y="155960"/>
                  <a:pt x="59197" y="138058"/>
                  <a:pt x="72571" y="130628"/>
                </a:cubicBezTo>
                <a:cubicBezTo>
                  <a:pt x="222295" y="47449"/>
                  <a:pt x="104673" y="90899"/>
                  <a:pt x="203200" y="58057"/>
                </a:cubicBezTo>
                <a:cubicBezTo>
                  <a:pt x="217714" y="48381"/>
                  <a:pt x="230709" y="35900"/>
                  <a:pt x="246743" y="29028"/>
                </a:cubicBezTo>
                <a:cubicBezTo>
                  <a:pt x="265078" y="21170"/>
                  <a:pt x="285620" y="19994"/>
                  <a:pt x="304800" y="14514"/>
                </a:cubicBezTo>
                <a:cubicBezTo>
                  <a:pt x="319511" y="10311"/>
                  <a:pt x="333829" y="4838"/>
                  <a:pt x="348343" y="0"/>
                </a:cubicBezTo>
                <a:cubicBezTo>
                  <a:pt x="391886" y="4838"/>
                  <a:pt x="435601" y="8318"/>
                  <a:pt x="478971" y="14514"/>
                </a:cubicBezTo>
                <a:cubicBezTo>
                  <a:pt x="503393" y="18003"/>
                  <a:pt x="529478" y="17995"/>
                  <a:pt x="551543" y="29028"/>
                </a:cubicBezTo>
                <a:cubicBezTo>
                  <a:pt x="569902" y="38208"/>
                  <a:pt x="578883" y="59969"/>
                  <a:pt x="595086" y="72571"/>
                </a:cubicBezTo>
                <a:cubicBezTo>
                  <a:pt x="622625" y="93990"/>
                  <a:pt x="682171" y="130628"/>
                  <a:pt x="682171" y="130628"/>
                </a:cubicBezTo>
                <a:cubicBezTo>
                  <a:pt x="706637" y="167326"/>
                  <a:pt x="717129" y="174790"/>
                  <a:pt x="725714" y="217714"/>
                </a:cubicBezTo>
                <a:cubicBezTo>
                  <a:pt x="727612" y="227202"/>
                  <a:pt x="725714" y="237066"/>
                  <a:pt x="725714" y="246742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56582" y="1196752"/>
            <a:ext cx="55235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Let problem-solving fluctuate </a:t>
            </a:r>
            <a:r>
              <a:rPr lang="en-GB" sz="2800" dirty="0">
                <a:solidFill>
                  <a:srgbClr val="FF0000"/>
                </a:solidFill>
              </a:rPr>
              <a:t>through </a:t>
            </a:r>
            <a:r>
              <a:rPr lang="en-GB" sz="2800" dirty="0" smtClean="0">
                <a:solidFill>
                  <a:srgbClr val="FF0000"/>
                </a:solidFill>
              </a:rPr>
              <a:t>relationships </a:t>
            </a:r>
            <a:r>
              <a:rPr lang="en-GB" sz="2800" dirty="0">
                <a:solidFill>
                  <a:srgbClr val="FF0000"/>
                </a:solidFill>
              </a:rPr>
              <a:t>of </a:t>
            </a:r>
            <a:r>
              <a:rPr lang="en-GB" sz="2800" dirty="0" smtClean="0">
                <a:solidFill>
                  <a:srgbClr val="FF0000"/>
                </a:solidFill>
              </a:rPr>
              <a:t>deference!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5080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8256" y="5387975"/>
            <a:ext cx="5038328" cy="1470025"/>
          </a:xfrm>
        </p:spPr>
        <p:txBody>
          <a:bodyPr>
            <a:noAutofit/>
          </a:bodyPr>
          <a:lstStyle/>
          <a:p>
            <a:pPr algn="l"/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 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2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33920" y="1562"/>
            <a:ext cx="9177919" cy="8869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00CC"/>
                </a:solidFill>
              </a:rPr>
              <a:t>Nested structure of umpires</a:t>
            </a:r>
            <a:endParaRPr lang="en-GB" sz="1800" dirty="0">
              <a:solidFill>
                <a:srgbClr val="0000CC"/>
              </a:solidFill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-39688" y="6553200"/>
            <a:ext cx="91836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dirty="0" smtClean="0">
                <a:cs typeface="Arial" charset="0"/>
              </a:rPr>
              <a:t>© </a:t>
            </a:r>
            <a:r>
              <a:rPr lang="en-US" sz="1400" dirty="0" err="1" smtClean="0">
                <a:cs typeface="Arial" charset="0"/>
              </a:rPr>
              <a:t>Nuno</a:t>
            </a:r>
            <a:r>
              <a:rPr lang="en-US" sz="1400" dirty="0" smtClean="0">
                <a:cs typeface="Arial" charset="0"/>
              </a:rPr>
              <a:t> A. Gil. All Rights Reserved</a:t>
            </a:r>
            <a:endParaRPr lang="en-US" sz="1400" dirty="0">
              <a:cs typeface="Arial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0021" y="1268760"/>
            <a:ext cx="9144000" cy="50952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2800" dirty="0" smtClean="0"/>
          </a:p>
          <a:p>
            <a:pPr algn="l"/>
            <a:r>
              <a:rPr lang="en-GB" sz="3200" dirty="0" smtClean="0"/>
              <a:t>Umpires  must hold moral high-ground by being impartial</a:t>
            </a:r>
            <a:r>
              <a:rPr lang="en-GB" sz="3200" dirty="0"/>
              <a:t> </a:t>
            </a:r>
            <a:r>
              <a:rPr lang="en-GB" sz="3200" dirty="0" smtClean="0"/>
              <a:t>and </a:t>
            </a:r>
            <a:r>
              <a:rPr lang="en-GB" sz="3200" dirty="0"/>
              <a:t>evidence-based </a:t>
            </a:r>
            <a:endParaRPr lang="en-GB" sz="3200" dirty="0" smtClean="0"/>
          </a:p>
          <a:p>
            <a:pPr algn="l"/>
            <a:endParaRPr lang="en-GB" sz="2800" dirty="0"/>
          </a:p>
          <a:p>
            <a:pPr algn="l"/>
            <a:r>
              <a:rPr lang="en-GB" sz="2400" dirty="0" smtClean="0">
                <a:solidFill>
                  <a:srgbClr val="FF0000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2463870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8256" y="5387975"/>
            <a:ext cx="5038328" cy="1470025"/>
          </a:xfrm>
        </p:spPr>
        <p:txBody>
          <a:bodyPr>
            <a:noAutofit/>
          </a:bodyPr>
          <a:lstStyle/>
          <a:p>
            <a:pPr algn="l"/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 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2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33920" y="1562"/>
            <a:ext cx="9177919" cy="8869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rgbClr val="0000CC"/>
                </a:solidFill>
              </a:rPr>
              <a:t>And going back to our </a:t>
            </a:r>
            <a:r>
              <a:rPr lang="en-US" sz="4000" i="1" dirty="0" smtClean="0">
                <a:solidFill>
                  <a:srgbClr val="0000CC"/>
                </a:solidFill>
              </a:rPr>
              <a:t>motion…</a:t>
            </a:r>
            <a:endParaRPr lang="en-GB" sz="1600" i="1" dirty="0">
              <a:solidFill>
                <a:srgbClr val="0000CC"/>
              </a:solidFill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-39688" y="6553200"/>
            <a:ext cx="91836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dirty="0" smtClean="0">
                <a:cs typeface="Arial" charset="0"/>
              </a:rPr>
              <a:t>© </a:t>
            </a:r>
            <a:r>
              <a:rPr lang="en-US" sz="1400" dirty="0" err="1" smtClean="0">
                <a:cs typeface="Arial" charset="0"/>
              </a:rPr>
              <a:t>Nuno</a:t>
            </a:r>
            <a:r>
              <a:rPr lang="en-US" sz="1400" dirty="0" smtClean="0">
                <a:cs typeface="Arial" charset="0"/>
              </a:rPr>
              <a:t> A. Gil. All Rights Reserved</a:t>
            </a:r>
            <a:endParaRPr lang="en-US" sz="1400" dirty="0">
              <a:cs typeface="Arial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1268760"/>
            <a:ext cx="9174021" cy="50952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3038" indent="-173038" algn="l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173038" indent="-173038" algn="l">
              <a:buFont typeface="Arial" panose="020B0604020202020204" pitchFamily="34" charset="0"/>
              <a:buChar char="•"/>
            </a:pPr>
            <a:r>
              <a:rPr lang="en-GB" sz="3200" dirty="0" smtClean="0"/>
              <a:t>Don’t ditch major project contingencies …you need organizational slack </a:t>
            </a:r>
            <a:r>
              <a:rPr lang="en-GB" sz="3200" dirty="0"/>
              <a:t>to cope with individual </a:t>
            </a:r>
            <a:r>
              <a:rPr lang="en-GB" sz="3200" dirty="0" smtClean="0"/>
              <a:t>claims without undermining public legitimacy</a:t>
            </a:r>
          </a:p>
          <a:p>
            <a:pPr marL="173038" indent="-173038" algn="l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173038" indent="-173038" algn="l">
              <a:buFont typeface="Arial" panose="020B0604020202020204" pitchFamily="34" charset="0"/>
              <a:buChar char="•"/>
            </a:pPr>
            <a:r>
              <a:rPr lang="en-GB" sz="3200" dirty="0" smtClean="0"/>
              <a:t>But risk is real of a self-fulfilling prophecy</a:t>
            </a:r>
          </a:p>
          <a:p>
            <a:pPr marL="173038" indent="-173038" algn="l">
              <a:buFont typeface="Arial" panose="020B0604020202020204" pitchFamily="34" charset="0"/>
              <a:buChar char="•"/>
            </a:pPr>
            <a:endParaRPr lang="en-GB" sz="3200" dirty="0"/>
          </a:p>
          <a:p>
            <a:pPr algn="l"/>
            <a:r>
              <a:rPr lang="en-GB" sz="3200" dirty="0" smtClean="0"/>
              <a:t>  </a:t>
            </a:r>
            <a:r>
              <a:rPr lang="en-GB" sz="3200" dirty="0" smtClean="0">
                <a:solidFill>
                  <a:srgbClr val="FF0000"/>
                </a:solidFill>
              </a:rPr>
              <a:t>So there’s a trade-off !</a:t>
            </a:r>
          </a:p>
          <a:p>
            <a:pPr algn="l"/>
            <a:r>
              <a:rPr lang="en-GB" sz="2800" dirty="0"/>
              <a:t>	</a:t>
            </a:r>
            <a:endParaRPr lang="en-GB" sz="2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7164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-16961" y="2996952"/>
            <a:ext cx="9144000" cy="15841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Collective action is always a struggle...but evidence gives us reasons to be optimistic</a:t>
            </a:r>
          </a:p>
          <a:p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0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-39688" y="6553200"/>
            <a:ext cx="91836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dirty="0" smtClean="0">
                <a:cs typeface="Arial" charset="0"/>
              </a:rPr>
              <a:t>© </a:t>
            </a:r>
            <a:r>
              <a:rPr lang="en-US" sz="1400" dirty="0" err="1" smtClean="0">
                <a:cs typeface="Arial" charset="0"/>
              </a:rPr>
              <a:t>Nuno</a:t>
            </a:r>
            <a:r>
              <a:rPr lang="en-US" sz="1400" dirty="0" smtClean="0">
                <a:cs typeface="Arial" charset="0"/>
              </a:rPr>
              <a:t> A. Gil. All Rights Reserved</a:t>
            </a:r>
            <a:endParaRPr lang="en-US" sz="1400" dirty="0">
              <a:cs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33920" y="1562"/>
            <a:ext cx="9177919" cy="8869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rgbClr val="0000CC"/>
                </a:solidFill>
              </a:rPr>
              <a:t>Final Thought</a:t>
            </a:r>
            <a:endParaRPr lang="en-GB" sz="16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080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07504" y="3861048"/>
            <a:ext cx="9036496" cy="8869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[as an organization] is: </a:t>
            </a:r>
            <a:r>
              <a:rPr lang="en-US" dirty="0" smtClean="0">
                <a:solidFill>
                  <a:srgbClr val="0A41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temporary multi-agent </a:t>
            </a:r>
            <a:r>
              <a:rPr lang="en-GB" dirty="0" smtClean="0">
                <a:solidFill>
                  <a:srgbClr val="0A41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 </a:t>
            </a:r>
            <a:r>
              <a:rPr lang="en-GB" dirty="0">
                <a:solidFill>
                  <a:srgbClr val="0A41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i="1" u="sng" dirty="0">
                <a:solidFill>
                  <a:srgbClr val="0A41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coordinated action </a:t>
            </a:r>
            <a:r>
              <a:rPr lang="en-GB" dirty="0" smtClean="0">
                <a:solidFill>
                  <a:srgbClr val="0A41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identifiable goals and boundaries</a:t>
            </a:r>
          </a:p>
          <a:p>
            <a:pPr algn="l"/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dirty="0" smtClean="0">
                <a:solidFill>
                  <a:srgbClr val="0A41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also…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 of such a task</a:t>
            </a:r>
          </a:p>
          <a:p>
            <a:pPr algn="l"/>
            <a:endParaRPr lang="en-GB" sz="40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sz="40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39688" y="6553200"/>
            <a:ext cx="91836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dirty="0" smtClean="0">
                <a:cs typeface="Arial" charset="0"/>
              </a:rPr>
              <a:t>© </a:t>
            </a:r>
            <a:r>
              <a:rPr lang="en-US" sz="1400" dirty="0" err="1" smtClean="0">
                <a:cs typeface="Arial" charset="0"/>
              </a:rPr>
              <a:t>Nuno</a:t>
            </a:r>
            <a:r>
              <a:rPr lang="en-US" sz="1400" dirty="0" smtClean="0">
                <a:cs typeface="Arial" charset="0"/>
              </a:rPr>
              <a:t> A. Gil. All Rights Reserved</a:t>
            </a:r>
            <a:endParaRPr lang="en-US" sz="14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244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3" y="4149080"/>
            <a:ext cx="7056785" cy="1470025"/>
          </a:xfrm>
        </p:spPr>
        <p:txBody>
          <a:bodyPr>
            <a:noAutofit/>
          </a:bodyPr>
          <a:lstStyle/>
          <a:p>
            <a:pPr algn="l"/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b="1" u="sng" dirty="0" smtClean="0"/>
              <a:t>Authority hierarchies </a:t>
            </a:r>
            <a:r>
              <a:rPr lang="en-GB" sz="2800" dirty="0" smtClean="0"/>
              <a:t>legitimized by ownership stakes (firm), regulation (government),  employer-employee relationships</a:t>
            </a:r>
            <a:br>
              <a:rPr lang="en-GB" sz="2800" dirty="0" smtClean="0"/>
            </a:br>
            <a:r>
              <a:rPr lang="en-GB" sz="2800" dirty="0"/>
              <a:t/>
            </a:r>
            <a:br>
              <a:rPr lang="en-GB" sz="2800" dirty="0"/>
            </a:br>
            <a:r>
              <a:rPr lang="en-GB" sz="2800" b="1" u="sng" dirty="0" smtClean="0"/>
              <a:t>Markets</a:t>
            </a:r>
            <a:r>
              <a:rPr lang="en-GB" sz="2800" dirty="0" smtClean="0"/>
              <a:t>  legitimized by legal contracts;</a:t>
            </a:r>
            <a:br>
              <a:rPr lang="en-GB" sz="2800" dirty="0" smtClean="0"/>
            </a:br>
            <a:r>
              <a:rPr lang="en-GB" sz="2800" dirty="0" smtClean="0"/>
              <a:t>how to ‘buy’ collaboration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b="1" u="sng" dirty="0" smtClean="0"/>
              <a:t>Clans and meritocracy-based authorities </a:t>
            </a:r>
            <a:r>
              <a:rPr lang="en-GB" sz="2800" dirty="0" smtClean="0"/>
              <a:t>legitimized by homogeneity of logics, backgrounds, beliefs, kinship</a:t>
            </a:r>
            <a:br>
              <a:rPr lang="en-GB" sz="2800" dirty="0" smtClean="0"/>
            </a:b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 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2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0030" y="332656"/>
            <a:ext cx="9144000" cy="8869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rgbClr val="0A41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Conventional Organizational Structures</a:t>
            </a:r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39688" y="6553200"/>
            <a:ext cx="91836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dirty="0" smtClean="0">
                <a:cs typeface="Arial" charset="0"/>
              </a:rPr>
              <a:t>© </a:t>
            </a:r>
            <a:r>
              <a:rPr lang="en-US" sz="1400" dirty="0" err="1" smtClean="0">
                <a:cs typeface="Arial" charset="0"/>
              </a:rPr>
              <a:t>Nuno</a:t>
            </a:r>
            <a:r>
              <a:rPr lang="en-US" sz="1400" dirty="0" smtClean="0">
                <a:cs typeface="Arial" charset="0"/>
              </a:rPr>
              <a:t> A. Gil. All Rights Reserved</a:t>
            </a:r>
            <a:endParaRPr lang="en-US" sz="1400" dirty="0"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721616" y="1363651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499411" y="2486686"/>
            <a:ext cx="288032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305562" y="1973251"/>
            <a:ext cx="288032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187200" y="1973251"/>
            <a:ext cx="288032" cy="2880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009648" y="2493154"/>
            <a:ext cx="288032" cy="28803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7067363" y="2486686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8507523" y="2493154"/>
            <a:ext cx="288032" cy="2880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Arrow Connector 4"/>
          <p:cNvCxnSpPr>
            <a:stCxn id="3" idx="2"/>
            <a:endCxn id="10" idx="0"/>
          </p:cNvCxnSpPr>
          <p:nvPr/>
        </p:nvCxnSpPr>
        <p:spPr>
          <a:xfrm>
            <a:off x="7865632" y="1651683"/>
            <a:ext cx="465584" cy="3215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2"/>
            <a:endCxn id="8" idx="0"/>
          </p:cNvCxnSpPr>
          <p:nvPr/>
        </p:nvCxnSpPr>
        <p:spPr>
          <a:xfrm>
            <a:off x="7449578" y="2261283"/>
            <a:ext cx="193849" cy="2254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3" idx="2"/>
            <a:endCxn id="9" idx="0"/>
          </p:cNvCxnSpPr>
          <p:nvPr/>
        </p:nvCxnSpPr>
        <p:spPr>
          <a:xfrm flipH="1">
            <a:off x="7449578" y="1651683"/>
            <a:ext cx="416054" cy="3215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2"/>
            <a:endCxn id="12" idx="0"/>
          </p:cNvCxnSpPr>
          <p:nvPr/>
        </p:nvCxnSpPr>
        <p:spPr>
          <a:xfrm flipH="1">
            <a:off x="7211379" y="2261283"/>
            <a:ext cx="238199" cy="2254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2"/>
            <a:endCxn id="13" idx="0"/>
          </p:cNvCxnSpPr>
          <p:nvPr/>
        </p:nvCxnSpPr>
        <p:spPr>
          <a:xfrm>
            <a:off x="8331216" y="2261283"/>
            <a:ext cx="320323" cy="2318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0" idx="2"/>
          </p:cNvCxnSpPr>
          <p:nvPr/>
        </p:nvCxnSpPr>
        <p:spPr>
          <a:xfrm flipH="1">
            <a:off x="8130277" y="2261283"/>
            <a:ext cx="200939" cy="217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7477144" y="3220194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7329764" y="3845421"/>
            <a:ext cx="288032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6883538" y="3845421"/>
            <a:ext cx="288032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765176" y="3845421"/>
            <a:ext cx="288032" cy="2880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8683738" y="3845421"/>
            <a:ext cx="288032" cy="28803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6357307" y="3845421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8229515" y="3845421"/>
            <a:ext cx="288032" cy="2880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Arrow Connector 40"/>
          <p:cNvCxnSpPr>
            <a:stCxn id="34" idx="2"/>
            <a:endCxn id="37" idx="0"/>
          </p:cNvCxnSpPr>
          <p:nvPr/>
        </p:nvCxnSpPr>
        <p:spPr>
          <a:xfrm>
            <a:off x="7621160" y="3508226"/>
            <a:ext cx="288032" cy="3371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4" idx="2"/>
            <a:endCxn id="35" idx="0"/>
          </p:cNvCxnSpPr>
          <p:nvPr/>
        </p:nvCxnSpPr>
        <p:spPr>
          <a:xfrm flipH="1">
            <a:off x="7473780" y="3508226"/>
            <a:ext cx="147380" cy="3371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4" idx="2"/>
            <a:endCxn id="36" idx="0"/>
          </p:cNvCxnSpPr>
          <p:nvPr/>
        </p:nvCxnSpPr>
        <p:spPr>
          <a:xfrm flipH="1">
            <a:off x="7027554" y="3508226"/>
            <a:ext cx="593606" cy="3371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4" idx="2"/>
            <a:endCxn id="39" idx="0"/>
          </p:cNvCxnSpPr>
          <p:nvPr/>
        </p:nvCxnSpPr>
        <p:spPr>
          <a:xfrm flipH="1">
            <a:off x="6501323" y="3508226"/>
            <a:ext cx="1119837" cy="3371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4" idx="2"/>
            <a:endCxn id="38" idx="0"/>
          </p:cNvCxnSpPr>
          <p:nvPr/>
        </p:nvCxnSpPr>
        <p:spPr>
          <a:xfrm>
            <a:off x="7621160" y="3508226"/>
            <a:ext cx="1206594" cy="3371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4" idx="2"/>
          </p:cNvCxnSpPr>
          <p:nvPr/>
        </p:nvCxnSpPr>
        <p:spPr>
          <a:xfrm>
            <a:off x="7621160" y="3508226"/>
            <a:ext cx="880091" cy="3215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7490412" y="4865712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Rectangle 76"/>
          <p:cNvSpPr/>
          <p:nvPr/>
        </p:nvSpPr>
        <p:spPr>
          <a:xfrm>
            <a:off x="7343032" y="5490939"/>
            <a:ext cx="288032" cy="2880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ectangle 77"/>
          <p:cNvSpPr/>
          <p:nvPr/>
        </p:nvSpPr>
        <p:spPr>
          <a:xfrm>
            <a:off x="6896806" y="5490939"/>
            <a:ext cx="288032" cy="2880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778444" y="5490939"/>
            <a:ext cx="288032" cy="2880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Rectangle 79"/>
          <p:cNvSpPr/>
          <p:nvPr/>
        </p:nvSpPr>
        <p:spPr>
          <a:xfrm>
            <a:off x="8697006" y="5490939"/>
            <a:ext cx="288032" cy="2880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Rectangle 80"/>
          <p:cNvSpPr/>
          <p:nvPr/>
        </p:nvSpPr>
        <p:spPr>
          <a:xfrm>
            <a:off x="6370575" y="5490939"/>
            <a:ext cx="288032" cy="2880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Rectangle 81"/>
          <p:cNvSpPr/>
          <p:nvPr/>
        </p:nvSpPr>
        <p:spPr>
          <a:xfrm>
            <a:off x="8242783" y="5490939"/>
            <a:ext cx="288032" cy="288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3" name="Straight Arrow Connector 82"/>
          <p:cNvCxnSpPr>
            <a:stCxn id="76" idx="2"/>
            <a:endCxn id="79" idx="0"/>
          </p:cNvCxnSpPr>
          <p:nvPr/>
        </p:nvCxnSpPr>
        <p:spPr>
          <a:xfrm>
            <a:off x="7634428" y="5153744"/>
            <a:ext cx="288032" cy="3371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76" idx="2"/>
            <a:endCxn id="77" idx="0"/>
          </p:cNvCxnSpPr>
          <p:nvPr/>
        </p:nvCxnSpPr>
        <p:spPr>
          <a:xfrm flipH="1">
            <a:off x="7487048" y="5153744"/>
            <a:ext cx="147380" cy="3371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76" idx="2"/>
            <a:endCxn id="78" idx="0"/>
          </p:cNvCxnSpPr>
          <p:nvPr/>
        </p:nvCxnSpPr>
        <p:spPr>
          <a:xfrm flipH="1">
            <a:off x="7040822" y="5153744"/>
            <a:ext cx="593606" cy="3371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76" idx="2"/>
            <a:endCxn id="81" idx="0"/>
          </p:cNvCxnSpPr>
          <p:nvPr/>
        </p:nvCxnSpPr>
        <p:spPr>
          <a:xfrm flipH="1">
            <a:off x="6514591" y="5153744"/>
            <a:ext cx="1119837" cy="3371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76" idx="2"/>
            <a:endCxn id="80" idx="0"/>
          </p:cNvCxnSpPr>
          <p:nvPr/>
        </p:nvCxnSpPr>
        <p:spPr>
          <a:xfrm>
            <a:off x="7634428" y="5153744"/>
            <a:ext cx="1206594" cy="3371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76" idx="2"/>
          </p:cNvCxnSpPr>
          <p:nvPr/>
        </p:nvCxnSpPr>
        <p:spPr>
          <a:xfrm>
            <a:off x="7634428" y="5153744"/>
            <a:ext cx="880091" cy="3215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6117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-9724" y="0"/>
            <a:ext cx="9144000" cy="8869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rgbClr val="0A41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does the major project fit?</a:t>
            </a:r>
            <a:endParaRPr lang="en-GB" sz="1600" dirty="0">
              <a:solidFill>
                <a:srgbClr val="0A41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39688" y="6553200"/>
            <a:ext cx="91836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dirty="0" smtClean="0">
                <a:cs typeface="Arial" charset="0"/>
              </a:rPr>
              <a:t>© </a:t>
            </a:r>
            <a:r>
              <a:rPr lang="en-US" sz="1400" dirty="0" err="1" smtClean="0">
                <a:cs typeface="Arial" charset="0"/>
              </a:rPr>
              <a:t>Nuno</a:t>
            </a:r>
            <a:r>
              <a:rPr lang="en-US" sz="1400" dirty="0" smtClean="0">
                <a:cs typeface="Arial" charset="0"/>
              </a:rPr>
              <a:t> A. Gil. All Rights Reserved</a:t>
            </a:r>
            <a:endParaRPr lang="en-US" sz="1400" dirty="0">
              <a:cs typeface="Arial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9056" y="1484784"/>
            <a:ext cx="6609441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060253" y="3340755"/>
            <a:ext cx="824943" cy="83843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032079" y="4918337"/>
            <a:ext cx="288032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98792" y="4267316"/>
            <a:ext cx="288032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85197" y="4915599"/>
            <a:ext cx="288032" cy="2880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509799" y="3429803"/>
            <a:ext cx="288032" cy="288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886824" y="3830557"/>
            <a:ext cx="288032" cy="2880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277728" y="3891157"/>
            <a:ext cx="288032" cy="2880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Arrow Connector 14"/>
          <p:cNvCxnSpPr>
            <a:stCxn id="8" idx="2"/>
            <a:endCxn id="11" idx="0"/>
          </p:cNvCxnSpPr>
          <p:nvPr/>
        </p:nvCxnSpPr>
        <p:spPr>
          <a:xfrm>
            <a:off x="1472725" y="4179188"/>
            <a:ext cx="556488" cy="7364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2"/>
            <a:endCxn id="9" idx="0"/>
          </p:cNvCxnSpPr>
          <p:nvPr/>
        </p:nvCxnSpPr>
        <p:spPr>
          <a:xfrm flipH="1">
            <a:off x="1176095" y="4179188"/>
            <a:ext cx="296630" cy="7391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0" idx="3"/>
          </p:cNvCxnSpPr>
          <p:nvPr/>
        </p:nvCxnSpPr>
        <p:spPr>
          <a:xfrm flipH="1">
            <a:off x="886824" y="4179189"/>
            <a:ext cx="316603" cy="2321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39" idx="1"/>
          </p:cNvCxnSpPr>
          <p:nvPr/>
        </p:nvCxnSpPr>
        <p:spPr>
          <a:xfrm flipV="1">
            <a:off x="1512561" y="3036526"/>
            <a:ext cx="166400" cy="3042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3"/>
          </p:cNvCxnSpPr>
          <p:nvPr/>
        </p:nvCxnSpPr>
        <p:spPr>
          <a:xfrm>
            <a:off x="1885196" y="3759972"/>
            <a:ext cx="392532" cy="1411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1678961" y="2892510"/>
            <a:ext cx="288032" cy="28803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1138031" y="3464133"/>
            <a:ext cx="288032" cy="28803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2" name="Straight Arrow Connector 41"/>
          <p:cNvCxnSpPr>
            <a:endCxn id="136" idx="1"/>
          </p:cNvCxnSpPr>
          <p:nvPr/>
        </p:nvCxnSpPr>
        <p:spPr>
          <a:xfrm flipV="1">
            <a:off x="1870493" y="3196740"/>
            <a:ext cx="263219" cy="1440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138" idx="2"/>
          </p:cNvCxnSpPr>
          <p:nvPr/>
        </p:nvCxnSpPr>
        <p:spPr>
          <a:xfrm flipH="1" flipV="1">
            <a:off x="302954" y="2670954"/>
            <a:ext cx="742172" cy="6698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1481168" y="3828225"/>
            <a:ext cx="288032" cy="28803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6" name="Rectangle 135"/>
          <p:cNvSpPr/>
          <p:nvPr/>
        </p:nvSpPr>
        <p:spPr>
          <a:xfrm>
            <a:off x="2133712" y="3052724"/>
            <a:ext cx="288032" cy="28803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7" name="Rectangle 136"/>
          <p:cNvSpPr/>
          <p:nvPr/>
        </p:nvSpPr>
        <p:spPr>
          <a:xfrm>
            <a:off x="1118154" y="3018785"/>
            <a:ext cx="288032" cy="2880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Rectangle 137"/>
          <p:cNvSpPr/>
          <p:nvPr/>
        </p:nvSpPr>
        <p:spPr>
          <a:xfrm>
            <a:off x="158938" y="2382922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" name="Rectangle 146"/>
          <p:cNvSpPr/>
          <p:nvPr/>
        </p:nvSpPr>
        <p:spPr>
          <a:xfrm>
            <a:off x="193939" y="3396292"/>
            <a:ext cx="288032" cy="28803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" name="Rectangle 147"/>
          <p:cNvSpPr/>
          <p:nvPr/>
        </p:nvSpPr>
        <p:spPr>
          <a:xfrm>
            <a:off x="886824" y="2262545"/>
            <a:ext cx="288032" cy="28803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9" name="Rectangle 148"/>
          <p:cNvSpPr/>
          <p:nvPr/>
        </p:nvSpPr>
        <p:spPr>
          <a:xfrm>
            <a:off x="1328709" y="1565866"/>
            <a:ext cx="288032" cy="28803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862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39688" y="6553200"/>
            <a:ext cx="91836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dirty="0" smtClean="0">
                <a:cs typeface="Arial" charset="0"/>
              </a:rPr>
              <a:t>© </a:t>
            </a:r>
            <a:r>
              <a:rPr lang="en-US" sz="1400" dirty="0" err="1" smtClean="0">
                <a:cs typeface="Arial" charset="0"/>
              </a:rPr>
              <a:t>Nuno</a:t>
            </a:r>
            <a:r>
              <a:rPr lang="en-US" sz="1400" dirty="0" smtClean="0">
                <a:cs typeface="Arial" charset="0"/>
              </a:rPr>
              <a:t> A. Gil. All Rights Reserved</a:t>
            </a:r>
            <a:endParaRPr lang="en-US" sz="1400" dirty="0">
              <a:cs typeface="Arial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459636"/>
              </p:ext>
            </p:extLst>
          </p:nvPr>
        </p:nvGraphicFramePr>
        <p:xfrm>
          <a:off x="107504" y="1003611"/>
          <a:ext cx="8928991" cy="5791200"/>
        </p:xfrm>
        <a:graphic>
          <a:graphicData uri="http://schemas.openxmlformats.org/drawingml/2006/table">
            <a:tbl>
              <a:tblPr/>
              <a:tblGrid>
                <a:gridCol w="2083431"/>
                <a:gridCol w="3422780"/>
                <a:gridCol w="3422780"/>
              </a:tblGrid>
              <a:tr h="553181">
                <a:tc rowSpan="2"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8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Excludability from </a:t>
                      </a:r>
                      <a:r>
                        <a:rPr lang="en-US" sz="2000" b="1" kern="18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using the </a:t>
                      </a:r>
                      <a:r>
                        <a:rPr lang="en-US" sz="2000" b="1" kern="18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designed artifact</a:t>
                      </a:r>
                      <a:endParaRPr lang="fr-FR" sz="2000" b="1" kern="1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20" marR="27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27432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8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Subtractability (rivalry) </a:t>
                      </a:r>
                      <a:r>
                        <a:rPr lang="en-GB" sz="2000" b="1" kern="18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of </a:t>
                      </a:r>
                      <a:r>
                        <a:rPr lang="en-GB" sz="2000" b="1" kern="18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preferences for the final design choices</a:t>
                      </a:r>
                    </a:p>
                  </a:txBody>
                  <a:tcPr marL="27420" marR="27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4810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74320" algn="ctr" fontAlgn="auto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8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Low (</a:t>
                      </a:r>
                      <a:r>
                        <a:rPr lang="en-US" sz="2000" b="1" kern="18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Modular Design)</a:t>
                      </a:r>
                      <a:endParaRPr lang="fr-FR" sz="2000" b="1" kern="1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20" marR="27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432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8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High (</a:t>
                      </a:r>
                      <a:r>
                        <a:rPr lang="en-US" sz="2000" b="1" kern="18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Integral Design)</a:t>
                      </a:r>
                      <a:endParaRPr lang="fr-FR" sz="2000" b="1" kern="1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20" marR="27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7767">
                <a:tc>
                  <a:txBody>
                    <a:bodyPr/>
                    <a:lstStyle/>
                    <a:p>
                      <a:pPr indent="27432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 b="1" kern="1800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indent="27432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 b="1" kern="1800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indent="27432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 kern="18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High</a:t>
                      </a:r>
                      <a:endParaRPr lang="fr-FR" sz="2000" b="1" kern="1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indent="27432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8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(Individual)</a:t>
                      </a:r>
                      <a:endParaRPr lang="fr-FR" sz="2000" b="1" kern="1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20" marR="27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b="0" kern="18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Individuals </a:t>
                      </a:r>
                      <a:r>
                        <a:rPr lang="en-GB" sz="2000" b="0" kern="18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assemble their own </a:t>
                      </a:r>
                      <a:r>
                        <a:rPr lang="en-GB" sz="2000" b="0" kern="18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systems of </a:t>
                      </a:r>
                      <a:r>
                        <a:rPr lang="en-GB" sz="2000" b="0" kern="18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modules</a:t>
                      </a:r>
                      <a:endParaRPr lang="fr-FR" sz="2000" b="0" kern="1800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2000" b="0" i="1" kern="1800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kern="18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Personal </a:t>
                      </a:r>
                      <a:r>
                        <a:rPr lang="en-GB" sz="2000" b="0" i="1" kern="18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computer, personal library, personal wardrobe, photo album </a:t>
                      </a:r>
                      <a:endParaRPr lang="fr-FR" sz="2000" b="0" kern="1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20" marR="27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8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Private goods: producers design </a:t>
                      </a:r>
                      <a:r>
                        <a:rPr lang="en-US" sz="2000" b="0" kern="18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indivisible templates</a:t>
                      </a:r>
                      <a:r>
                        <a:rPr lang="en-US" sz="2000" b="0" kern="1800" baseline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with modular variants</a:t>
                      </a:r>
                      <a:r>
                        <a:rPr lang="en-US" sz="2000" b="0" kern="18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; </a:t>
                      </a:r>
                      <a:r>
                        <a:rPr lang="en-US" sz="2000" b="0" kern="18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or users design for </a:t>
                      </a:r>
                      <a:r>
                        <a:rPr lang="en-US" sz="2000" b="0" kern="18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themselves</a:t>
                      </a:r>
                      <a:endParaRPr lang="fr-FR" sz="2000" b="0" kern="1800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2000" b="0" i="1" kern="1800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i="1" kern="18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Coffee-maker</a:t>
                      </a:r>
                      <a:r>
                        <a:rPr lang="en-US" sz="2000" b="0" i="1" kern="18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, hand-knitted sweater, single-family house</a:t>
                      </a:r>
                      <a:endParaRPr lang="fr-FR" sz="2000" b="0" kern="1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20" marR="27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3162">
                <a:tc>
                  <a:txBody>
                    <a:bodyPr/>
                    <a:lstStyle/>
                    <a:p>
                      <a:pPr indent="27432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 b="1" kern="1800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indent="27432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 b="1" kern="1800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indent="27432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 b="1" kern="1800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indent="27432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 kern="18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Low</a:t>
                      </a:r>
                      <a:endParaRPr lang="fr-FR" sz="2000" b="1" kern="1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indent="27432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8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(Shared)</a:t>
                      </a:r>
                      <a:endParaRPr lang="fr-FR" sz="2000" b="1" kern="1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20" marR="27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b="0" kern="18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Individuals share modules and/or </a:t>
                      </a:r>
                      <a:r>
                        <a:rPr lang="en-GB" sz="2000" b="0" kern="18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modular/mix-and- match designs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2000" b="0" i="1" kern="1800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kern="18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Social </a:t>
                      </a:r>
                      <a:r>
                        <a:rPr lang="en-GB" sz="2000" b="0" i="1" kern="18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networks, </a:t>
                      </a:r>
                      <a:r>
                        <a:rPr lang="en-GB" sz="2000" b="0" i="1" kern="18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open </a:t>
                      </a:r>
                      <a:r>
                        <a:rPr lang="en-GB" sz="2000" b="0" i="1" kern="18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source </a:t>
                      </a:r>
                      <a:r>
                        <a:rPr lang="en-GB" sz="2000" b="0" i="1" kern="18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software</a:t>
                      </a:r>
                      <a:r>
                        <a:rPr lang="en-GB" sz="2000" b="0" i="1" kern="18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2000" b="0" i="1" kern="18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public </a:t>
                      </a:r>
                      <a:r>
                        <a:rPr lang="en-GB" sz="2000" b="0" i="1" kern="18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library</a:t>
                      </a:r>
                      <a:endParaRPr lang="fr-FR" sz="2000" b="0" kern="1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20" marR="27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8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Social dilemma!</a:t>
                      </a:r>
                      <a:r>
                        <a:rPr lang="en-US" sz="2000" b="0" kern="18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 Indivisible </a:t>
                      </a:r>
                      <a:r>
                        <a:rPr lang="en-US" sz="2000" b="0" kern="18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designed artifacts to be shared</a:t>
                      </a:r>
                      <a:r>
                        <a:rPr lang="en-US" sz="2000" b="0" kern="18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in use by </a:t>
                      </a:r>
                      <a:r>
                        <a:rPr lang="en-US" sz="2000" b="0" kern="18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many </a:t>
                      </a:r>
                      <a:r>
                        <a:rPr lang="en-US" sz="2000" b="0" kern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heterogeneous </a:t>
                      </a:r>
                      <a:r>
                        <a:rPr lang="en-US" sz="2000" b="0" kern="18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stakeholders</a:t>
                      </a:r>
                      <a:endParaRPr lang="en-US" sz="2000" b="0" i="1" kern="1800" baseline="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000" b="0" i="1" kern="1800" baseline="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 kern="1800" baseline="0" dirty="0" smtClean="0">
                          <a:solidFill>
                            <a:srgbClr val="0A41DC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Project-based collaborative networks to deliver public services and infrastructure</a:t>
                      </a:r>
                      <a:endParaRPr lang="fr-FR" sz="2000" b="1" kern="1800" dirty="0">
                        <a:solidFill>
                          <a:srgbClr val="0A41DC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20" marR="2742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8869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rgbClr val="0A41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realm of social dilemmas!</a:t>
            </a:r>
            <a:endParaRPr lang="en-GB" sz="1600" dirty="0">
              <a:solidFill>
                <a:srgbClr val="0A41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929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91238" y="2708920"/>
            <a:ext cx="8229600" cy="8869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0A41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Implications</a:t>
            </a:r>
            <a:endParaRPr lang="en-GB" sz="2000" dirty="0">
              <a:solidFill>
                <a:srgbClr val="0A41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39688" y="6553200"/>
            <a:ext cx="91836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dirty="0" smtClean="0">
                <a:cs typeface="Arial" charset="0"/>
              </a:rPr>
              <a:t>© </a:t>
            </a:r>
            <a:r>
              <a:rPr lang="en-US" sz="1400" dirty="0" err="1" smtClean="0">
                <a:cs typeface="Arial" charset="0"/>
              </a:rPr>
              <a:t>Nuno</a:t>
            </a:r>
            <a:r>
              <a:rPr lang="en-US" sz="1400" dirty="0" smtClean="0">
                <a:cs typeface="Arial" charset="0"/>
              </a:rPr>
              <a:t> A. Gil. All Rights Reserved</a:t>
            </a:r>
            <a:endParaRPr lang="en-US" sz="14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694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2708920"/>
            <a:ext cx="9144000" cy="8869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0A41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</a:t>
            </a:r>
            <a:endParaRPr lang="en-GB" sz="2000" dirty="0">
              <a:solidFill>
                <a:srgbClr val="0A41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39688" y="6553200"/>
            <a:ext cx="91836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dirty="0" smtClean="0">
                <a:cs typeface="Arial" charset="0"/>
              </a:rPr>
              <a:t>© </a:t>
            </a:r>
            <a:r>
              <a:rPr lang="en-US" sz="1400" dirty="0" err="1" smtClean="0">
                <a:cs typeface="Arial" charset="0"/>
              </a:rPr>
              <a:t>Nuno</a:t>
            </a:r>
            <a:r>
              <a:rPr lang="en-US" sz="1400" dirty="0" smtClean="0">
                <a:cs typeface="Arial" charset="0"/>
              </a:rPr>
              <a:t> A. Gil. All Rights Reserved</a:t>
            </a:r>
            <a:endParaRPr lang="en-US" sz="14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787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381394" y="1757571"/>
            <a:ext cx="3704530" cy="3624154"/>
            <a:chOff x="5015516" y="1736086"/>
            <a:chExt cx="4027240" cy="3904322"/>
          </a:xfrm>
        </p:grpSpPr>
        <p:sp>
          <p:nvSpPr>
            <p:cNvPr id="5" name="Oval 4"/>
            <p:cNvSpPr/>
            <p:nvPr/>
          </p:nvSpPr>
          <p:spPr>
            <a:xfrm>
              <a:off x="5015516" y="1736086"/>
              <a:ext cx="4027240" cy="3904322"/>
            </a:xfrm>
            <a:prstGeom prst="ellipse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Oval 6"/>
            <p:cNvSpPr/>
            <p:nvPr/>
          </p:nvSpPr>
          <p:spPr>
            <a:xfrm>
              <a:off x="6117119" y="3031944"/>
              <a:ext cx="1824035" cy="1670945"/>
            </a:xfrm>
            <a:prstGeom prst="ellips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Oval 7"/>
            <p:cNvSpPr/>
            <p:nvPr/>
          </p:nvSpPr>
          <p:spPr>
            <a:xfrm>
              <a:off x="6912081" y="3680056"/>
              <a:ext cx="137140" cy="149311"/>
            </a:xfrm>
            <a:prstGeom prst="ellipse">
              <a:avLst/>
            </a:prstGeom>
            <a:solidFill>
              <a:schemeClr val="bg1"/>
            </a:solidFill>
            <a:ln>
              <a:prstDash val="soli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sp>
          <p:nvSpPr>
            <p:cNvPr id="9" name="Oval 8"/>
            <p:cNvSpPr/>
            <p:nvPr/>
          </p:nvSpPr>
          <p:spPr>
            <a:xfrm>
              <a:off x="6335986" y="4027679"/>
              <a:ext cx="137140" cy="149311"/>
            </a:xfrm>
            <a:prstGeom prst="ellipse">
              <a:avLst/>
            </a:prstGeom>
            <a:ln>
              <a:prstDash val="soli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cxnSp>
          <p:nvCxnSpPr>
            <p:cNvPr id="10" name="Straight Arrow Connector 9"/>
            <p:cNvCxnSpPr>
              <a:stCxn id="8" idx="3"/>
              <a:endCxn id="9" idx="7"/>
            </p:cNvCxnSpPr>
            <p:nvPr/>
          </p:nvCxnSpPr>
          <p:spPr>
            <a:xfrm flipH="1">
              <a:off x="6453042" y="3807502"/>
              <a:ext cx="479122" cy="242043"/>
            </a:xfrm>
            <a:prstGeom prst="straightConnector1">
              <a:avLst/>
            </a:prstGeom>
            <a:ln>
              <a:prstDash val="solid"/>
              <a:headEnd type="triangl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6461871" y="4203762"/>
              <a:ext cx="137140" cy="149311"/>
            </a:xfrm>
            <a:prstGeom prst="ellipse">
              <a:avLst/>
            </a:prstGeom>
            <a:solidFill>
              <a:schemeClr val="bg1"/>
            </a:solidFill>
            <a:ln>
              <a:prstDash val="sysDot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sp>
          <p:nvSpPr>
            <p:cNvPr id="12" name="Oval 11"/>
            <p:cNvSpPr/>
            <p:nvPr/>
          </p:nvSpPr>
          <p:spPr>
            <a:xfrm>
              <a:off x="7033454" y="4398771"/>
              <a:ext cx="137140" cy="149311"/>
            </a:xfrm>
            <a:prstGeom prst="ellipse">
              <a:avLst/>
            </a:prstGeom>
            <a:solidFill>
              <a:schemeClr val="bg1"/>
            </a:solidFill>
            <a:ln>
              <a:prstDash val="sysDot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cxnSp>
          <p:nvCxnSpPr>
            <p:cNvPr id="13" name="Straight Arrow Connector 12"/>
            <p:cNvCxnSpPr>
              <a:stCxn id="8" idx="3"/>
              <a:endCxn id="11" idx="7"/>
            </p:cNvCxnSpPr>
            <p:nvPr/>
          </p:nvCxnSpPr>
          <p:spPr>
            <a:xfrm flipH="1">
              <a:off x="6578927" y="3807502"/>
              <a:ext cx="353237" cy="418126"/>
            </a:xfrm>
            <a:prstGeom prst="straightConnector1">
              <a:avLst/>
            </a:prstGeom>
            <a:ln>
              <a:prstDash val="solid"/>
              <a:headEnd type="triangl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8" idx="5"/>
            </p:cNvCxnSpPr>
            <p:nvPr/>
          </p:nvCxnSpPr>
          <p:spPr>
            <a:xfrm>
              <a:off x="7029137" y="3807501"/>
              <a:ext cx="912017" cy="539359"/>
            </a:xfrm>
            <a:prstGeom prst="straightConnector1">
              <a:avLst/>
            </a:prstGeom>
            <a:ln>
              <a:prstDash val="solid"/>
              <a:headEnd type="triangl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6834806" y="4377388"/>
              <a:ext cx="137140" cy="149311"/>
            </a:xfrm>
            <a:prstGeom prst="ellipse">
              <a:avLst/>
            </a:prstGeom>
            <a:solidFill>
              <a:schemeClr val="bg1"/>
            </a:solidFill>
            <a:ln>
              <a:prstDash val="sysDot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sp>
          <p:nvSpPr>
            <p:cNvPr id="16" name="Oval 15"/>
            <p:cNvSpPr/>
            <p:nvPr/>
          </p:nvSpPr>
          <p:spPr>
            <a:xfrm>
              <a:off x="7232103" y="4346860"/>
              <a:ext cx="137140" cy="149311"/>
            </a:xfrm>
            <a:prstGeom prst="ellipse">
              <a:avLst/>
            </a:prstGeom>
            <a:solidFill>
              <a:schemeClr val="bg1"/>
            </a:solidFill>
            <a:ln>
              <a:prstDash val="sysDot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cxnSp>
          <p:nvCxnSpPr>
            <p:cNvPr id="17" name="Straight Arrow Connector 16"/>
            <p:cNvCxnSpPr>
              <a:stCxn id="8" idx="3"/>
            </p:cNvCxnSpPr>
            <p:nvPr/>
          </p:nvCxnSpPr>
          <p:spPr>
            <a:xfrm flipH="1">
              <a:off x="6599011" y="3807501"/>
              <a:ext cx="333154" cy="1021893"/>
            </a:xfrm>
            <a:prstGeom prst="straightConnector1">
              <a:avLst/>
            </a:prstGeom>
            <a:ln>
              <a:prstDash val="solid"/>
              <a:headEnd type="triangl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8" idx="4"/>
              <a:endCxn id="15" idx="0"/>
            </p:cNvCxnSpPr>
            <p:nvPr/>
          </p:nvCxnSpPr>
          <p:spPr>
            <a:xfrm flipH="1">
              <a:off x="6903375" y="3829367"/>
              <a:ext cx="77275" cy="548020"/>
            </a:xfrm>
            <a:prstGeom prst="straightConnector1">
              <a:avLst/>
            </a:prstGeom>
            <a:ln>
              <a:prstDash val="solid"/>
              <a:headEnd type="triangl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7374249" y="4207190"/>
              <a:ext cx="137140" cy="149311"/>
            </a:xfrm>
            <a:prstGeom prst="ellipse">
              <a:avLst/>
            </a:prstGeom>
            <a:solidFill>
              <a:schemeClr val="bg1"/>
            </a:solidFill>
            <a:ln>
              <a:prstDash val="sysDot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cxnSp>
          <p:nvCxnSpPr>
            <p:cNvPr id="20" name="Straight Arrow Connector 19"/>
            <p:cNvCxnSpPr>
              <a:stCxn id="8" idx="4"/>
            </p:cNvCxnSpPr>
            <p:nvPr/>
          </p:nvCxnSpPr>
          <p:spPr>
            <a:xfrm>
              <a:off x="6980651" y="3829367"/>
              <a:ext cx="404025" cy="393390"/>
            </a:xfrm>
            <a:prstGeom prst="straightConnector1">
              <a:avLst/>
            </a:prstGeom>
            <a:ln>
              <a:prstDash val="solid"/>
              <a:headEnd type="triangl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8" idx="4"/>
              <a:endCxn id="16" idx="1"/>
            </p:cNvCxnSpPr>
            <p:nvPr/>
          </p:nvCxnSpPr>
          <p:spPr>
            <a:xfrm>
              <a:off x="6980651" y="3829367"/>
              <a:ext cx="271535" cy="539358"/>
            </a:xfrm>
            <a:prstGeom prst="straightConnector1">
              <a:avLst/>
            </a:prstGeom>
            <a:ln>
              <a:prstDash val="solid"/>
              <a:headEnd type="triangl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8" idx="4"/>
              <a:endCxn id="12" idx="0"/>
            </p:cNvCxnSpPr>
            <p:nvPr/>
          </p:nvCxnSpPr>
          <p:spPr>
            <a:xfrm>
              <a:off x="6980651" y="3829367"/>
              <a:ext cx="121373" cy="569404"/>
            </a:xfrm>
            <a:prstGeom prst="straightConnector1">
              <a:avLst/>
            </a:prstGeom>
            <a:ln>
              <a:prstDash val="solid"/>
              <a:headEnd type="triangl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7547908" y="3787460"/>
              <a:ext cx="137140" cy="149311"/>
            </a:xfrm>
            <a:prstGeom prst="ellipse">
              <a:avLst/>
            </a:prstGeom>
            <a:solidFill>
              <a:schemeClr val="bg1"/>
            </a:solidFill>
            <a:ln>
              <a:prstDash val="sysDot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sp>
          <p:nvSpPr>
            <p:cNvPr id="24" name="Oval 23"/>
            <p:cNvSpPr/>
            <p:nvPr/>
          </p:nvSpPr>
          <p:spPr>
            <a:xfrm>
              <a:off x="7512180" y="3547128"/>
              <a:ext cx="137140" cy="149311"/>
            </a:xfrm>
            <a:prstGeom prst="ellipse">
              <a:avLst/>
            </a:prstGeom>
            <a:solidFill>
              <a:schemeClr val="bg1"/>
            </a:solidFill>
            <a:ln>
              <a:prstDash val="sysDot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sp>
          <p:nvSpPr>
            <p:cNvPr id="25" name="Oval 24"/>
            <p:cNvSpPr/>
            <p:nvPr/>
          </p:nvSpPr>
          <p:spPr>
            <a:xfrm>
              <a:off x="6269310" y="3792761"/>
              <a:ext cx="137140" cy="149311"/>
            </a:xfrm>
            <a:prstGeom prst="ellipse">
              <a:avLst/>
            </a:prstGeom>
            <a:ln>
              <a:prstDash val="soli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sp>
          <p:nvSpPr>
            <p:cNvPr id="26" name="Oval 25"/>
            <p:cNvSpPr/>
            <p:nvPr/>
          </p:nvSpPr>
          <p:spPr>
            <a:xfrm>
              <a:off x="6267416" y="3535920"/>
              <a:ext cx="137140" cy="149311"/>
            </a:xfrm>
            <a:prstGeom prst="ellipse">
              <a:avLst/>
            </a:prstGeom>
            <a:ln>
              <a:prstDash val="soli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cxnSp>
          <p:nvCxnSpPr>
            <p:cNvPr id="27" name="Straight Arrow Connector 26"/>
            <p:cNvCxnSpPr>
              <a:stCxn id="8" idx="2"/>
              <a:endCxn id="26" idx="5"/>
            </p:cNvCxnSpPr>
            <p:nvPr/>
          </p:nvCxnSpPr>
          <p:spPr>
            <a:xfrm flipH="1" flipV="1">
              <a:off x="6384472" y="3663366"/>
              <a:ext cx="527609" cy="91346"/>
            </a:xfrm>
            <a:prstGeom prst="straightConnector1">
              <a:avLst/>
            </a:prstGeom>
            <a:ln>
              <a:prstDash val="solid"/>
              <a:headEnd type="triangl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8" idx="3"/>
              <a:endCxn id="25" idx="6"/>
            </p:cNvCxnSpPr>
            <p:nvPr/>
          </p:nvCxnSpPr>
          <p:spPr>
            <a:xfrm flipH="1">
              <a:off x="6406450" y="3807502"/>
              <a:ext cx="525714" cy="59915"/>
            </a:xfrm>
            <a:prstGeom prst="straightConnector1">
              <a:avLst/>
            </a:prstGeom>
            <a:ln>
              <a:prstDash val="solid"/>
              <a:headEnd type="triangl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8" idx="6"/>
              <a:endCxn id="23" idx="2"/>
            </p:cNvCxnSpPr>
            <p:nvPr/>
          </p:nvCxnSpPr>
          <p:spPr>
            <a:xfrm>
              <a:off x="7049220" y="3754712"/>
              <a:ext cx="498688" cy="107404"/>
            </a:xfrm>
            <a:prstGeom prst="straightConnector1">
              <a:avLst/>
            </a:prstGeom>
            <a:ln>
              <a:prstDash val="solid"/>
              <a:headEnd type="triangl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8" idx="6"/>
              <a:endCxn id="24" idx="2"/>
            </p:cNvCxnSpPr>
            <p:nvPr/>
          </p:nvCxnSpPr>
          <p:spPr>
            <a:xfrm flipV="1">
              <a:off x="7049220" y="3621783"/>
              <a:ext cx="462960" cy="132928"/>
            </a:xfrm>
            <a:prstGeom prst="straightConnector1">
              <a:avLst/>
            </a:prstGeom>
            <a:ln>
              <a:prstDash val="solid"/>
              <a:headEnd type="triangl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Oval 30"/>
            <p:cNvSpPr/>
            <p:nvPr/>
          </p:nvSpPr>
          <p:spPr>
            <a:xfrm>
              <a:off x="6697609" y="2664464"/>
              <a:ext cx="137140" cy="149311"/>
            </a:xfrm>
            <a:prstGeom prst="ellipse">
              <a:avLst/>
            </a:prstGeom>
            <a:pattFill prst="ltDnDiag">
              <a:fgClr>
                <a:schemeClr val="dk1"/>
              </a:fgClr>
              <a:bgClr>
                <a:schemeClr val="bg1"/>
              </a:bgClr>
            </a:pattFill>
            <a:ln cmpd="dbl">
              <a:prstDash val="soli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sp>
          <p:nvSpPr>
            <p:cNvPr id="32" name="Oval 31"/>
            <p:cNvSpPr/>
            <p:nvPr/>
          </p:nvSpPr>
          <p:spPr>
            <a:xfrm>
              <a:off x="7083634" y="2534644"/>
              <a:ext cx="137140" cy="149311"/>
            </a:xfrm>
            <a:prstGeom prst="ellipse">
              <a:avLst/>
            </a:prstGeom>
            <a:pattFill prst="ltDnDiag">
              <a:fgClr>
                <a:schemeClr val="dk1"/>
              </a:fgClr>
              <a:bgClr>
                <a:schemeClr val="bg1"/>
              </a:bgClr>
            </a:pattFill>
            <a:ln cmpd="dbl">
              <a:prstDash val="soli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cxnSp>
          <p:nvCxnSpPr>
            <p:cNvPr id="33" name="Straight Arrow Connector 32"/>
            <p:cNvCxnSpPr>
              <a:stCxn id="32" idx="4"/>
              <a:endCxn id="8" idx="0"/>
            </p:cNvCxnSpPr>
            <p:nvPr/>
          </p:nvCxnSpPr>
          <p:spPr>
            <a:xfrm flipH="1">
              <a:off x="6980651" y="2683954"/>
              <a:ext cx="171553" cy="996102"/>
            </a:xfrm>
            <a:prstGeom prst="straightConnector1">
              <a:avLst/>
            </a:prstGeom>
            <a:ln>
              <a:prstDash val="solid"/>
              <a:headEnd type="arrow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8" idx="7"/>
            </p:cNvCxnSpPr>
            <p:nvPr/>
          </p:nvCxnSpPr>
          <p:spPr>
            <a:xfrm flipV="1">
              <a:off x="7029137" y="3451949"/>
              <a:ext cx="355539" cy="249973"/>
            </a:xfrm>
            <a:prstGeom prst="straightConnector1">
              <a:avLst/>
            </a:prstGeom>
            <a:ln>
              <a:prstDash val="solid"/>
              <a:headEnd type="triangl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Oval 34"/>
            <p:cNvSpPr/>
            <p:nvPr/>
          </p:nvSpPr>
          <p:spPr>
            <a:xfrm>
              <a:off x="6338337" y="2666500"/>
              <a:ext cx="137140" cy="149311"/>
            </a:xfrm>
            <a:prstGeom prst="ellipse">
              <a:avLst/>
            </a:prstGeom>
            <a:pattFill prst="ltDnDiag">
              <a:fgClr>
                <a:schemeClr val="dk1"/>
              </a:fgClr>
              <a:bgClr>
                <a:schemeClr val="bg1"/>
              </a:bgClr>
            </a:pattFill>
            <a:ln cmpd="dbl">
              <a:prstDash val="soli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sp>
          <p:nvSpPr>
            <p:cNvPr id="36" name="Oval 35"/>
            <p:cNvSpPr/>
            <p:nvPr/>
          </p:nvSpPr>
          <p:spPr>
            <a:xfrm>
              <a:off x="6095783" y="2991624"/>
              <a:ext cx="137140" cy="149311"/>
            </a:xfrm>
            <a:prstGeom prst="ellipse">
              <a:avLst/>
            </a:prstGeom>
            <a:pattFill prst="ltDnDiag">
              <a:fgClr>
                <a:schemeClr val="dk1"/>
              </a:fgClr>
              <a:bgClr>
                <a:schemeClr val="bg1"/>
              </a:bgClr>
            </a:pattFill>
            <a:ln cmpd="dbl">
              <a:prstDash val="soli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sp>
          <p:nvSpPr>
            <p:cNvPr id="37" name="Oval 36"/>
            <p:cNvSpPr/>
            <p:nvPr/>
          </p:nvSpPr>
          <p:spPr>
            <a:xfrm>
              <a:off x="5684310" y="3240345"/>
              <a:ext cx="137140" cy="149311"/>
            </a:xfrm>
            <a:prstGeom prst="ellipse">
              <a:avLst/>
            </a:prstGeom>
            <a:pattFill prst="ltDnDiag">
              <a:fgClr>
                <a:schemeClr val="dk1"/>
              </a:fgClr>
              <a:bgClr>
                <a:schemeClr val="bg1"/>
              </a:bgClr>
            </a:pattFill>
            <a:ln cmpd="dbl">
              <a:prstDash val="soli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sp>
          <p:nvSpPr>
            <p:cNvPr id="38" name="Oval 37"/>
            <p:cNvSpPr/>
            <p:nvPr/>
          </p:nvSpPr>
          <p:spPr>
            <a:xfrm>
              <a:off x="7459735" y="2785443"/>
              <a:ext cx="137140" cy="149311"/>
            </a:xfrm>
            <a:prstGeom prst="ellipse">
              <a:avLst/>
            </a:prstGeom>
            <a:pattFill prst="ltDnDiag">
              <a:fgClr>
                <a:schemeClr val="dk1"/>
              </a:fgClr>
              <a:bgClr>
                <a:schemeClr val="bg1"/>
              </a:bgClr>
            </a:pattFill>
            <a:ln cmpd="dbl">
              <a:prstDash val="soli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sp>
          <p:nvSpPr>
            <p:cNvPr id="39" name="Oval 38"/>
            <p:cNvSpPr/>
            <p:nvPr/>
          </p:nvSpPr>
          <p:spPr>
            <a:xfrm>
              <a:off x="7806608" y="2627174"/>
              <a:ext cx="137140" cy="149311"/>
            </a:xfrm>
            <a:prstGeom prst="ellipse">
              <a:avLst/>
            </a:prstGeom>
            <a:pattFill prst="ltDnDiag">
              <a:fgClr>
                <a:schemeClr val="dk1"/>
              </a:fgClr>
              <a:bgClr>
                <a:schemeClr val="bg1"/>
              </a:bgClr>
            </a:pattFill>
            <a:ln cmpd="dbl">
              <a:prstDash val="soli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cxnSp>
          <p:nvCxnSpPr>
            <p:cNvPr id="40" name="Straight Arrow Connector 39"/>
            <p:cNvCxnSpPr>
              <a:stCxn id="8" idx="1"/>
              <a:endCxn id="35" idx="5"/>
            </p:cNvCxnSpPr>
            <p:nvPr/>
          </p:nvCxnSpPr>
          <p:spPr>
            <a:xfrm flipH="1" flipV="1">
              <a:off x="6455393" y="2793946"/>
              <a:ext cx="476771" cy="907977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8" idx="1"/>
              <a:endCxn id="36" idx="5"/>
            </p:cNvCxnSpPr>
            <p:nvPr/>
          </p:nvCxnSpPr>
          <p:spPr>
            <a:xfrm flipH="1" flipV="1">
              <a:off x="6212839" y="3119069"/>
              <a:ext cx="719326" cy="582853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6" idx="2"/>
              <a:endCxn id="37" idx="7"/>
            </p:cNvCxnSpPr>
            <p:nvPr/>
          </p:nvCxnSpPr>
          <p:spPr>
            <a:xfrm flipH="1">
              <a:off x="5801366" y="3066280"/>
              <a:ext cx="294417" cy="195931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8" idx="0"/>
              <a:endCxn id="38" idx="3"/>
            </p:cNvCxnSpPr>
            <p:nvPr/>
          </p:nvCxnSpPr>
          <p:spPr>
            <a:xfrm flipV="1">
              <a:off x="6980651" y="2912888"/>
              <a:ext cx="499168" cy="767168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endCxn id="39" idx="3"/>
            </p:cNvCxnSpPr>
            <p:nvPr/>
          </p:nvCxnSpPr>
          <p:spPr>
            <a:xfrm flipV="1">
              <a:off x="7613479" y="2754620"/>
              <a:ext cx="213211" cy="74655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39" idx="5"/>
            </p:cNvCxnSpPr>
            <p:nvPr/>
          </p:nvCxnSpPr>
          <p:spPr>
            <a:xfrm>
              <a:off x="7923664" y="2754620"/>
              <a:ext cx="381725" cy="123585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/>
            <p:nvPr/>
          </p:nvSpPr>
          <p:spPr>
            <a:xfrm>
              <a:off x="8253207" y="2876827"/>
              <a:ext cx="137140" cy="149311"/>
            </a:xfrm>
            <a:prstGeom prst="ellipse">
              <a:avLst/>
            </a:prstGeom>
            <a:pattFill prst="ltDnDiag">
              <a:fgClr>
                <a:schemeClr val="dk1"/>
              </a:fgClr>
              <a:bgClr>
                <a:schemeClr val="bg1"/>
              </a:bgClr>
            </a:pattFill>
            <a:ln cmpd="dbl">
              <a:prstDash val="soli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cxnSp>
          <p:nvCxnSpPr>
            <p:cNvPr id="47" name="Straight Arrow Connector 46"/>
            <p:cNvCxnSpPr>
              <a:stCxn id="38" idx="0"/>
            </p:cNvCxnSpPr>
            <p:nvPr/>
          </p:nvCxnSpPr>
          <p:spPr>
            <a:xfrm flipH="1" flipV="1">
              <a:off x="7527975" y="2398872"/>
              <a:ext cx="330" cy="386571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47"/>
            <p:cNvSpPr/>
            <p:nvPr/>
          </p:nvSpPr>
          <p:spPr>
            <a:xfrm>
              <a:off x="7459252" y="2227727"/>
              <a:ext cx="137140" cy="149311"/>
            </a:xfrm>
            <a:prstGeom prst="ellipse">
              <a:avLst/>
            </a:prstGeom>
            <a:pattFill prst="ltDnDiag">
              <a:fgClr>
                <a:schemeClr val="dk1"/>
              </a:fgClr>
              <a:bgClr>
                <a:schemeClr val="bg1"/>
              </a:bgClr>
            </a:pattFill>
            <a:ln cmpd="dbl">
              <a:prstDash val="soli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cxnSp>
          <p:nvCxnSpPr>
            <p:cNvPr id="49" name="Straight Arrow Connector 48"/>
            <p:cNvCxnSpPr>
              <a:stCxn id="31" idx="4"/>
              <a:endCxn id="8" idx="0"/>
            </p:cNvCxnSpPr>
            <p:nvPr/>
          </p:nvCxnSpPr>
          <p:spPr>
            <a:xfrm>
              <a:off x="6766179" y="2813775"/>
              <a:ext cx="214472" cy="866281"/>
            </a:xfrm>
            <a:prstGeom prst="straightConnector1">
              <a:avLst/>
            </a:prstGeom>
            <a:ln>
              <a:prstDash val="solid"/>
              <a:headEnd type="arrow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flipH="1">
              <a:off x="5338226" y="3330673"/>
              <a:ext cx="402839" cy="121276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37" idx="0"/>
            </p:cNvCxnSpPr>
            <p:nvPr/>
          </p:nvCxnSpPr>
          <p:spPr>
            <a:xfrm flipH="1" flipV="1">
              <a:off x="5684310" y="2868601"/>
              <a:ext cx="68570" cy="371744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5462281" y="2534644"/>
              <a:ext cx="6781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/>
                <a:t>(...)</a:t>
              </a:r>
              <a:endParaRPr lang="fr-FR" sz="2000" dirty="0"/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flipH="1" flipV="1">
              <a:off x="6550972" y="2316548"/>
              <a:ext cx="172241" cy="369509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flipV="1">
              <a:off x="6799698" y="2336523"/>
              <a:ext cx="115172" cy="321368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l 54"/>
            <p:cNvSpPr/>
            <p:nvPr/>
          </p:nvSpPr>
          <p:spPr>
            <a:xfrm>
              <a:off x="6904654" y="2217123"/>
              <a:ext cx="137140" cy="149311"/>
            </a:xfrm>
            <a:prstGeom prst="ellipse">
              <a:avLst/>
            </a:prstGeom>
            <a:pattFill prst="ltDnDiag">
              <a:fgClr>
                <a:schemeClr val="dk1"/>
              </a:fgClr>
              <a:bgClr>
                <a:schemeClr val="bg1"/>
              </a:bgClr>
            </a:pattFill>
            <a:ln cmpd="dbl">
              <a:prstDash val="soli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095783" y="2016254"/>
              <a:ext cx="6781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/>
                <a:t>(...)</a:t>
              </a:r>
              <a:endParaRPr lang="fr-FR" sz="20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170594" y="3189601"/>
              <a:ext cx="6781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(...)</a:t>
              </a:r>
              <a:endParaRPr lang="fr-FR" sz="1400" dirty="0"/>
            </a:p>
          </p:txBody>
        </p:sp>
        <p:cxnSp>
          <p:nvCxnSpPr>
            <p:cNvPr id="58" name="Straight Arrow Connector 57"/>
            <p:cNvCxnSpPr>
              <a:stCxn id="46" idx="5"/>
              <a:endCxn id="59" idx="1"/>
            </p:cNvCxnSpPr>
            <p:nvPr/>
          </p:nvCxnSpPr>
          <p:spPr>
            <a:xfrm>
              <a:off x="8370263" y="3004272"/>
              <a:ext cx="284753" cy="218613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Oval 58"/>
            <p:cNvSpPr/>
            <p:nvPr/>
          </p:nvSpPr>
          <p:spPr>
            <a:xfrm>
              <a:off x="8634932" y="3201019"/>
              <a:ext cx="137140" cy="149311"/>
            </a:xfrm>
            <a:prstGeom prst="ellipse">
              <a:avLst/>
            </a:prstGeom>
            <a:pattFill prst="ltDnDiag">
              <a:fgClr>
                <a:schemeClr val="dk1"/>
              </a:fgClr>
              <a:bgClr>
                <a:schemeClr val="bg1"/>
              </a:bgClr>
            </a:pattFill>
            <a:ln cmpd="dbl">
              <a:prstDash val="soli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sp>
          <p:nvSpPr>
            <p:cNvPr id="60" name="Oval 59"/>
            <p:cNvSpPr/>
            <p:nvPr/>
          </p:nvSpPr>
          <p:spPr>
            <a:xfrm>
              <a:off x="6140936" y="4956487"/>
              <a:ext cx="137140" cy="149311"/>
            </a:xfrm>
            <a:prstGeom prst="ellipse">
              <a:avLst/>
            </a:prstGeom>
            <a:pattFill prst="ltDnDiag">
              <a:fgClr>
                <a:schemeClr val="dk1"/>
              </a:fgClr>
              <a:bgClr>
                <a:schemeClr val="bg1"/>
              </a:bgClr>
            </a:pattFill>
            <a:ln cmpd="dbl">
              <a:prstDash val="soli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sp>
          <p:nvSpPr>
            <p:cNvPr id="61" name="Oval 60"/>
            <p:cNvSpPr/>
            <p:nvPr/>
          </p:nvSpPr>
          <p:spPr>
            <a:xfrm>
              <a:off x="6487809" y="4798218"/>
              <a:ext cx="137140" cy="149311"/>
            </a:xfrm>
            <a:prstGeom prst="ellipse">
              <a:avLst/>
            </a:prstGeom>
            <a:pattFill prst="ltDnDiag">
              <a:fgClr>
                <a:schemeClr val="dk1"/>
              </a:fgClr>
              <a:bgClr>
                <a:schemeClr val="bg1"/>
              </a:bgClr>
            </a:pattFill>
            <a:ln cmpd="dbl">
              <a:prstDash val="soli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cxnSp>
          <p:nvCxnSpPr>
            <p:cNvPr id="62" name="Straight Arrow Connector 61"/>
            <p:cNvCxnSpPr>
              <a:endCxn id="61" idx="3"/>
            </p:cNvCxnSpPr>
            <p:nvPr/>
          </p:nvCxnSpPr>
          <p:spPr>
            <a:xfrm flipV="1">
              <a:off x="6294680" y="4925664"/>
              <a:ext cx="213211" cy="74655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stCxn id="61" idx="5"/>
            </p:cNvCxnSpPr>
            <p:nvPr/>
          </p:nvCxnSpPr>
          <p:spPr>
            <a:xfrm>
              <a:off x="6604865" y="4925664"/>
              <a:ext cx="381725" cy="123585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/>
            <p:cNvSpPr/>
            <p:nvPr/>
          </p:nvSpPr>
          <p:spPr>
            <a:xfrm>
              <a:off x="6934408" y="5047871"/>
              <a:ext cx="137140" cy="149311"/>
            </a:xfrm>
            <a:prstGeom prst="ellipse">
              <a:avLst/>
            </a:prstGeom>
            <a:pattFill prst="ltDnDiag">
              <a:fgClr>
                <a:schemeClr val="dk1"/>
              </a:fgClr>
              <a:bgClr>
                <a:schemeClr val="bg1"/>
              </a:bgClr>
            </a:pattFill>
            <a:ln cmpd="dbl">
              <a:prstDash val="soli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cxnSp>
          <p:nvCxnSpPr>
            <p:cNvPr id="65" name="Straight Arrow Connector 64"/>
            <p:cNvCxnSpPr>
              <a:stCxn id="60" idx="0"/>
            </p:cNvCxnSpPr>
            <p:nvPr/>
          </p:nvCxnSpPr>
          <p:spPr>
            <a:xfrm flipH="1" flipV="1">
              <a:off x="5938506" y="4719227"/>
              <a:ext cx="271000" cy="237260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Oval 65"/>
            <p:cNvSpPr/>
            <p:nvPr/>
          </p:nvSpPr>
          <p:spPr>
            <a:xfrm>
              <a:off x="5801366" y="4569916"/>
              <a:ext cx="137140" cy="149311"/>
            </a:xfrm>
            <a:prstGeom prst="ellipse">
              <a:avLst/>
            </a:prstGeom>
            <a:pattFill prst="ltDnDiag">
              <a:fgClr>
                <a:schemeClr val="dk1"/>
              </a:fgClr>
              <a:bgClr>
                <a:schemeClr val="bg1"/>
              </a:bgClr>
            </a:pattFill>
            <a:ln cmpd="dbl">
              <a:prstDash val="soli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cxnSp>
          <p:nvCxnSpPr>
            <p:cNvPr id="67" name="Straight Arrow Connector 66"/>
            <p:cNvCxnSpPr>
              <a:stCxn id="64" idx="5"/>
              <a:endCxn id="68" idx="1"/>
            </p:cNvCxnSpPr>
            <p:nvPr/>
          </p:nvCxnSpPr>
          <p:spPr>
            <a:xfrm>
              <a:off x="7051464" y="5175316"/>
              <a:ext cx="284753" cy="218613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Oval 67"/>
            <p:cNvSpPr/>
            <p:nvPr/>
          </p:nvSpPr>
          <p:spPr>
            <a:xfrm>
              <a:off x="7316133" y="5372063"/>
              <a:ext cx="137140" cy="149311"/>
            </a:xfrm>
            <a:prstGeom prst="ellipse">
              <a:avLst/>
            </a:prstGeom>
            <a:pattFill prst="ltDnDiag">
              <a:fgClr>
                <a:schemeClr val="dk1"/>
              </a:fgClr>
              <a:bgClr>
                <a:schemeClr val="bg1"/>
              </a:bgClr>
            </a:pattFill>
            <a:ln cmpd="dbl">
              <a:prstDash val="soli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sp>
          <p:nvSpPr>
            <p:cNvPr id="69" name="Oval 68"/>
            <p:cNvSpPr/>
            <p:nvPr/>
          </p:nvSpPr>
          <p:spPr>
            <a:xfrm>
              <a:off x="7938434" y="4303028"/>
              <a:ext cx="137140" cy="149311"/>
            </a:xfrm>
            <a:prstGeom prst="ellipse">
              <a:avLst/>
            </a:prstGeom>
            <a:pattFill prst="ltDnDiag">
              <a:fgClr>
                <a:schemeClr val="dk1"/>
              </a:fgClr>
              <a:bgClr>
                <a:schemeClr val="bg1"/>
              </a:bgClr>
            </a:pattFill>
            <a:ln cmpd="dbl">
              <a:prstDash val="soli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sp>
          <p:nvSpPr>
            <p:cNvPr id="70" name="Oval 69"/>
            <p:cNvSpPr/>
            <p:nvPr/>
          </p:nvSpPr>
          <p:spPr>
            <a:xfrm>
              <a:off x="8285307" y="4144759"/>
              <a:ext cx="137140" cy="149311"/>
            </a:xfrm>
            <a:prstGeom prst="ellipse">
              <a:avLst/>
            </a:prstGeom>
            <a:pattFill prst="ltDnDiag">
              <a:fgClr>
                <a:schemeClr val="dk1"/>
              </a:fgClr>
              <a:bgClr>
                <a:schemeClr val="bg1"/>
              </a:bgClr>
            </a:pattFill>
            <a:ln cmpd="dbl">
              <a:prstDash val="soli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cxnSp>
          <p:nvCxnSpPr>
            <p:cNvPr id="71" name="Straight Arrow Connector 70"/>
            <p:cNvCxnSpPr>
              <a:endCxn id="70" idx="3"/>
            </p:cNvCxnSpPr>
            <p:nvPr/>
          </p:nvCxnSpPr>
          <p:spPr>
            <a:xfrm flipV="1">
              <a:off x="8092178" y="4272205"/>
              <a:ext cx="213211" cy="74655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70" idx="5"/>
              <a:endCxn id="73" idx="2"/>
            </p:cNvCxnSpPr>
            <p:nvPr/>
          </p:nvCxnSpPr>
          <p:spPr>
            <a:xfrm>
              <a:off x="8402363" y="4272204"/>
              <a:ext cx="88654" cy="254791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Oval 72"/>
            <p:cNvSpPr/>
            <p:nvPr/>
          </p:nvSpPr>
          <p:spPr>
            <a:xfrm>
              <a:off x="8491017" y="4452339"/>
              <a:ext cx="137140" cy="149311"/>
            </a:xfrm>
            <a:prstGeom prst="ellipse">
              <a:avLst/>
            </a:prstGeom>
            <a:pattFill prst="ltDnDiag">
              <a:fgClr>
                <a:schemeClr val="dk1"/>
              </a:fgClr>
              <a:bgClr>
                <a:schemeClr val="bg1"/>
              </a:bgClr>
            </a:pattFill>
            <a:ln cmpd="dbl">
              <a:prstDash val="soli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cxnSp>
          <p:nvCxnSpPr>
            <p:cNvPr id="74" name="Straight Arrow Connector 73"/>
            <p:cNvCxnSpPr>
              <a:stCxn id="69" idx="0"/>
              <a:endCxn id="75" idx="2"/>
            </p:cNvCxnSpPr>
            <p:nvPr/>
          </p:nvCxnSpPr>
          <p:spPr>
            <a:xfrm flipV="1">
              <a:off x="8007004" y="3754712"/>
              <a:ext cx="346873" cy="548316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Oval 74"/>
            <p:cNvSpPr/>
            <p:nvPr/>
          </p:nvSpPr>
          <p:spPr>
            <a:xfrm>
              <a:off x="8353877" y="3680056"/>
              <a:ext cx="137140" cy="149311"/>
            </a:xfrm>
            <a:prstGeom prst="ellipse">
              <a:avLst/>
            </a:prstGeom>
            <a:pattFill prst="ltDnDiag">
              <a:fgClr>
                <a:schemeClr val="dk1"/>
              </a:fgClr>
              <a:bgClr>
                <a:schemeClr val="bg1"/>
              </a:bgClr>
            </a:pattFill>
            <a:ln cmpd="dbl">
              <a:prstDash val="soli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  <p:cxnSp>
          <p:nvCxnSpPr>
            <p:cNvPr id="76" name="Straight Arrow Connector 75"/>
            <p:cNvCxnSpPr>
              <a:stCxn id="73" idx="2"/>
              <a:endCxn id="77" idx="1"/>
            </p:cNvCxnSpPr>
            <p:nvPr/>
          </p:nvCxnSpPr>
          <p:spPr>
            <a:xfrm flipH="1">
              <a:off x="8410431" y="4526995"/>
              <a:ext cx="80586" cy="324265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Oval 76"/>
            <p:cNvSpPr/>
            <p:nvPr/>
          </p:nvSpPr>
          <p:spPr>
            <a:xfrm>
              <a:off x="8390347" y="4829394"/>
              <a:ext cx="137140" cy="149311"/>
            </a:xfrm>
            <a:prstGeom prst="ellipse">
              <a:avLst/>
            </a:prstGeom>
            <a:pattFill prst="ltDnDiag">
              <a:fgClr>
                <a:schemeClr val="dk1"/>
              </a:fgClr>
              <a:bgClr>
                <a:schemeClr val="bg1"/>
              </a:bgClr>
            </a:pattFill>
            <a:ln cmpd="dbl">
              <a:prstDash val="soli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0321" tIns="100161" rIns="200321" bIns="1001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4638"/>
            </a:p>
          </p:txBody>
        </p:sp>
      </p:grpSp>
      <p:sp>
        <p:nvSpPr>
          <p:cNvPr id="79" name="Rectangle 2"/>
          <p:cNvSpPr txBox="1">
            <a:spLocks noChangeArrowheads="1"/>
          </p:cNvSpPr>
          <p:nvPr/>
        </p:nvSpPr>
        <p:spPr bwMode="auto">
          <a:xfrm>
            <a:off x="-34233" y="355924"/>
            <a:ext cx="91440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sz="4400" kern="0" dirty="0" smtClean="0">
                <a:solidFill>
                  <a:srgbClr val="0A41DC"/>
                </a:solidFill>
              </a:rPr>
              <a:t>At the core: a collective action problem</a:t>
            </a:r>
            <a:endParaRPr lang="en-GB" sz="3600" kern="0" dirty="0">
              <a:solidFill>
                <a:srgbClr val="0A41DC"/>
              </a:solidFill>
            </a:endParaRPr>
          </a:p>
        </p:txBody>
      </p:sp>
      <p:sp>
        <p:nvSpPr>
          <p:cNvPr id="80" name="Text Box 8"/>
          <p:cNvSpPr txBox="1">
            <a:spLocks noChangeArrowheads="1"/>
          </p:cNvSpPr>
          <p:nvPr/>
        </p:nvSpPr>
        <p:spPr bwMode="auto">
          <a:xfrm>
            <a:off x="0" y="6607566"/>
            <a:ext cx="2846023" cy="3002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80766" tIns="41998" rIns="80766" bIns="41998">
            <a:spAutoFit/>
          </a:bodyPr>
          <a:lstStyle/>
          <a:p>
            <a:pPr defTabSz="91460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+mj-lt"/>
                <a:cs typeface="+mn-cs"/>
              </a:rPr>
              <a:t>©</a:t>
            </a:r>
            <a:r>
              <a:rPr lang="en-GB" sz="1400" dirty="0" err="1">
                <a:latin typeface="+mj-lt"/>
                <a:cs typeface="+mn-cs"/>
              </a:rPr>
              <a:t>Nuno</a:t>
            </a:r>
            <a:r>
              <a:rPr lang="en-GB" sz="1400" dirty="0">
                <a:latin typeface="+mj-lt"/>
                <a:cs typeface="+mn-cs"/>
              </a:rPr>
              <a:t> </a:t>
            </a:r>
            <a:r>
              <a:rPr lang="en-GB" sz="1400" dirty="0" smtClean="0">
                <a:latin typeface="+mj-lt"/>
                <a:cs typeface="+mn-cs"/>
              </a:rPr>
              <a:t>A. Gil, All Rights reserved </a:t>
            </a:r>
            <a:endParaRPr lang="en-GB" sz="1400" dirty="0">
              <a:latin typeface="+mj-lt"/>
              <a:cs typeface="+mn-cs"/>
            </a:endParaRPr>
          </a:p>
        </p:txBody>
      </p:sp>
      <p:sp>
        <p:nvSpPr>
          <p:cNvPr id="81" name="Title 1"/>
          <p:cNvSpPr txBox="1">
            <a:spLocks/>
          </p:cNvSpPr>
          <p:nvPr/>
        </p:nvSpPr>
        <p:spPr>
          <a:xfrm>
            <a:off x="56327" y="1891277"/>
            <a:ext cx="5905966" cy="4536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3038" indent="-173038" algn="l">
              <a:buFont typeface="Arial" panose="020B0604020202020204" pitchFamily="34" charset="0"/>
              <a:buChar char="•"/>
            </a:pPr>
            <a:r>
              <a:rPr lang="en-GB" sz="2800" dirty="0" smtClean="0"/>
              <a:t>The core is porous, coalition-led</a:t>
            </a:r>
          </a:p>
          <a:p>
            <a:pPr marL="173038" indent="-173038" algn="l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173038" indent="-173038" algn="l">
              <a:buFont typeface="Arial" panose="020B0604020202020204" pitchFamily="34" charset="0"/>
              <a:buChar char="•"/>
            </a:pPr>
            <a:r>
              <a:rPr lang="en-GB" sz="2800" dirty="0" smtClean="0"/>
              <a:t>Governance at the core is ‘flat’</a:t>
            </a:r>
          </a:p>
          <a:p>
            <a:pPr marL="173038" indent="-173038" algn="l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173038" indent="-173038" algn="l">
              <a:buFont typeface="Arial" panose="020B0604020202020204" pitchFamily="34" charset="0"/>
              <a:buChar char="•"/>
            </a:pPr>
            <a:r>
              <a:rPr lang="en-GB" sz="2800" dirty="0" smtClean="0"/>
              <a:t>Heterogeneous claimants</a:t>
            </a:r>
          </a:p>
          <a:p>
            <a:pPr marL="173038" indent="-173038" algn="l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173038" indent="-173038" algn="l">
              <a:buFont typeface="Arial" panose="020B0604020202020204" pitchFamily="34" charset="0"/>
              <a:buChar char="•"/>
            </a:pPr>
            <a:r>
              <a:rPr lang="en-GB" sz="2800" dirty="0" smtClean="0"/>
              <a:t>High rivalry and conflict</a:t>
            </a:r>
          </a:p>
          <a:p>
            <a:pPr algn="l"/>
            <a:endParaRPr lang="en-GB" sz="2800" dirty="0"/>
          </a:p>
          <a:p>
            <a:pPr marL="173038" indent="-173038" algn="l">
              <a:buFont typeface="Arial" panose="020B0604020202020204" pitchFamily="34" charset="0"/>
              <a:buChar char="•"/>
            </a:pPr>
            <a:r>
              <a:rPr lang="en-GB" sz="2800" dirty="0" smtClean="0"/>
              <a:t>It’s </a:t>
            </a:r>
            <a:r>
              <a:rPr lang="en-GB" sz="2800" i="1" dirty="0" smtClean="0">
                <a:solidFill>
                  <a:srgbClr val="FF0000"/>
                </a:solidFill>
              </a:rPr>
              <a:t>either/or</a:t>
            </a:r>
            <a:r>
              <a:rPr lang="en-GB" sz="2800" dirty="0" smtClean="0"/>
              <a:t>…but people wish it was </a:t>
            </a:r>
            <a:r>
              <a:rPr lang="en-GB" sz="2800" i="1" dirty="0" smtClean="0">
                <a:solidFill>
                  <a:srgbClr val="FF0000"/>
                </a:solidFill>
              </a:rPr>
              <a:t>and/both</a:t>
            </a:r>
          </a:p>
          <a:p>
            <a:pPr algn="l"/>
            <a:endParaRPr lang="en-GB" sz="2800" dirty="0" smtClean="0"/>
          </a:p>
          <a:p>
            <a:pPr marL="173038" indent="-173038" algn="l">
              <a:buFont typeface="Arial" panose="020B0604020202020204" pitchFamily="34" charset="0"/>
              <a:buChar char="•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3808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10949</TotalTime>
  <Words>1003</Words>
  <Application>Microsoft Office PowerPoint</Application>
  <PresentationFormat>On-screen Show (4:3)</PresentationFormat>
  <Paragraphs>190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Ditch Optimism Bias and Strategic Misrepresentation for the Pluralistic Organization? Time to Move the Debate Forward  </vt:lpstr>
      <vt:lpstr>PowerPoint Presentation</vt:lpstr>
      <vt:lpstr>PowerPoint Presentation</vt:lpstr>
      <vt:lpstr>   Authority hierarchies legitimized by ownership stakes (firm), regulation (government),  employer-employee relationships  Markets  legitimized by legal contracts; how to ‘buy’ collaboration  Clans and meritocracy-based authorities legitimized by homogeneity of logics, backgrounds, beliefs, kinship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</vt:lpstr>
      <vt:lpstr>         </vt:lpstr>
      <vt:lpstr>PowerPoint Presentation</vt:lpstr>
      <vt:lpstr>PowerPoint Presentation</vt:lpstr>
      <vt:lpstr>PowerPoint Presentation</vt:lpstr>
      <vt:lpstr>PowerPoint Presentation</vt:lpstr>
      <vt:lpstr>Cooperative Types in General Human Population [Kurzban and Houser 2005, p.1803] </vt:lpstr>
      <vt:lpstr>PowerPoint Presentation</vt:lpstr>
      <vt:lpstr>PowerPoint Presentation</vt:lpstr>
      <vt:lpstr>         </vt:lpstr>
      <vt:lpstr>         </vt:lpstr>
      <vt:lpstr>         </vt:lpstr>
      <vt:lpstr>         </vt:lpstr>
      <vt:lpstr>PowerPoint Presentation</vt:lpstr>
    </vt:vector>
  </TitlesOfParts>
  <Company>University of Manchester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staff</cp:lastModifiedBy>
  <cp:revision>80</cp:revision>
  <dcterms:created xsi:type="dcterms:W3CDTF">2015-02-12T11:40:07Z</dcterms:created>
  <dcterms:modified xsi:type="dcterms:W3CDTF">2015-04-13T15:59:58Z</dcterms:modified>
</cp:coreProperties>
</file>